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83" r:id="rId2"/>
    <p:sldId id="280" r:id="rId3"/>
    <p:sldId id="281" r:id="rId4"/>
    <p:sldId id="275" r:id="rId5"/>
    <p:sldId id="257" r:id="rId6"/>
    <p:sldId id="258" r:id="rId7"/>
    <p:sldId id="259" r:id="rId8"/>
    <p:sldId id="260" r:id="rId9"/>
    <p:sldId id="282" r:id="rId10"/>
    <p:sldId id="262" r:id="rId11"/>
    <p:sldId id="270" r:id="rId12"/>
    <p:sldId id="271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2" r:id="rId21"/>
    <p:sldId id="276" r:id="rId22"/>
    <p:sldId id="277" r:id="rId23"/>
    <p:sldId id="278" r:id="rId24"/>
    <p:sldId id="279" r:id="rId25"/>
    <p:sldId id="273" r:id="rId26"/>
    <p:sldId id="274" r:id="rId27"/>
    <p:sldId id="261" r:id="rId2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0E01D5-7FBB-4B8D-B705-26A57BE3EA20}" type="datetimeFigureOut">
              <a:rPr lang="ru-RU" smtClean="0"/>
              <a:t>27.01.2022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C32A3B-833B-4894-A4E3-325C07AF32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34055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C32A3B-833B-4894-A4E3-325C07AF32A5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28012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21F31-686E-4B73-93BB-DD6B05B76F2E}" type="datetimeFigureOut">
              <a:rPr lang="ru-RU" smtClean="0"/>
              <a:t>27.01.2022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B461-C95D-4BF6-AD3A-FFEFDDFDC6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1026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21F31-686E-4B73-93BB-DD6B05B76F2E}" type="datetimeFigureOut">
              <a:rPr lang="ru-RU" smtClean="0"/>
              <a:t>27.01.2022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B461-C95D-4BF6-AD3A-FFEFDDFDC6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64855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21F31-686E-4B73-93BB-DD6B05B76F2E}" type="datetimeFigureOut">
              <a:rPr lang="ru-RU" smtClean="0"/>
              <a:t>27.01.2022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B461-C95D-4BF6-AD3A-FFEFDDFDC6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0194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21F31-686E-4B73-93BB-DD6B05B76F2E}" type="datetimeFigureOut">
              <a:rPr lang="ru-RU" smtClean="0"/>
              <a:t>27.01.2022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B461-C95D-4BF6-AD3A-FFEFDDFDC6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48395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21F31-686E-4B73-93BB-DD6B05B76F2E}" type="datetimeFigureOut">
              <a:rPr lang="ru-RU" smtClean="0"/>
              <a:t>27.01.2022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B461-C95D-4BF6-AD3A-FFEFDDFDC6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37453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21F31-686E-4B73-93BB-DD6B05B76F2E}" type="datetimeFigureOut">
              <a:rPr lang="ru-RU" smtClean="0"/>
              <a:t>27.01.2022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B461-C95D-4BF6-AD3A-FFEFDDFDC6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3027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21F31-686E-4B73-93BB-DD6B05B76F2E}" type="datetimeFigureOut">
              <a:rPr lang="ru-RU" smtClean="0"/>
              <a:t>27.01.2022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B461-C95D-4BF6-AD3A-FFEFDDFDC6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17278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21F31-686E-4B73-93BB-DD6B05B76F2E}" type="datetimeFigureOut">
              <a:rPr lang="ru-RU" smtClean="0"/>
              <a:t>27.01.2022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B461-C95D-4BF6-AD3A-FFEFDDFDC6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2642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21F31-686E-4B73-93BB-DD6B05B76F2E}" type="datetimeFigureOut">
              <a:rPr lang="ru-RU" smtClean="0"/>
              <a:t>27.01.2022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B461-C95D-4BF6-AD3A-FFEFDDFDC6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4353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21F31-686E-4B73-93BB-DD6B05B76F2E}" type="datetimeFigureOut">
              <a:rPr lang="ru-RU" smtClean="0"/>
              <a:t>27.01.2022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B461-C95D-4BF6-AD3A-FFEFDDFDC6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61450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21F31-686E-4B73-93BB-DD6B05B76F2E}" type="datetimeFigureOut">
              <a:rPr lang="ru-RU" smtClean="0"/>
              <a:t>27.01.2022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B461-C95D-4BF6-AD3A-FFEFDDFDC6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55140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721F31-686E-4B73-93BB-DD6B05B76F2E}" type="datetimeFigureOut">
              <a:rPr lang="ru-RU" smtClean="0"/>
              <a:t>27.01.2022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B461-C95D-4BF6-AD3A-FFEFDDFDC6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61747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12" Type="http://schemas.openxmlformats.org/officeDocument/2006/relationships/image" Target="../media/image1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11" Type="http://schemas.microsoft.com/office/2007/relationships/hdphoto" Target="../media/hdphoto1.wdp"/><Relationship Id="rId5" Type="http://schemas.openxmlformats.org/officeDocument/2006/relationships/image" Target="../media/image5.jpeg"/><Relationship Id="rId10" Type="http://schemas.openxmlformats.org/officeDocument/2006/relationships/image" Target="../media/image10.png"/><Relationship Id="rId4" Type="http://schemas.openxmlformats.org/officeDocument/2006/relationships/image" Target="../media/image4.jpeg"/><Relationship Id="rId9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611563" y="4681241"/>
            <a:ext cx="8134350" cy="1666875"/>
          </a:xfrm>
        </p:spPr>
        <p:txBody>
          <a:bodyPr rtlCol="0">
            <a:normAutofit/>
          </a:bodyPr>
          <a:lstStyle/>
          <a:p>
            <a:pPr algn="r">
              <a:defRPr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НУРГАЛИЕВА ДОЛОРЕС АБИЛДАЕВНА</a:t>
            </a:r>
          </a:p>
          <a:p>
            <a:pPr algn="r">
              <a:defRPr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кандидат педагогических наук, </a:t>
            </a:r>
            <a:r>
              <a:rPr lang="kk-K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ст.препод</a:t>
            </a:r>
            <a:r>
              <a:rPr lang="kk-KZ" sz="1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4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>
              <a:defRPr/>
            </a:pPr>
            <a:endParaRPr lang="ru-RU" sz="1400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2" name="Рисунок 5" descr="emblem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313" y="331789"/>
            <a:ext cx="1643062" cy="146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3" name="TextBox 4"/>
          <p:cNvSpPr txBox="1">
            <a:spLocks noChangeArrowheads="1"/>
          </p:cNvSpPr>
          <p:nvPr/>
        </p:nvSpPr>
        <p:spPr bwMode="auto">
          <a:xfrm>
            <a:off x="2238374" y="357188"/>
            <a:ext cx="7805957" cy="9171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Казахский Национальный университет имени аль-</a:t>
            </a:r>
            <a:r>
              <a:rPr lang="ru-RU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Фараби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Факультет философии  и политологии</a:t>
            </a:r>
          </a:p>
          <a:p>
            <a:pPr algn="ctr">
              <a:buNone/>
            </a:pPr>
            <a:r>
              <a:rPr lang="ru-RU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Кафедра педагогики и образовательного менеджмента</a:t>
            </a:r>
            <a:endParaRPr lang="ru-KZ" sz="18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Заголовок 1">
            <a:extLst>
              <a:ext uri="{FF2B5EF4-FFF2-40B4-BE49-F238E27FC236}">
                <a16:creationId xmlns:a16="http://schemas.microsoft.com/office/drawing/2014/main" id="{71A052A1-4A9E-4D95-AF45-A46C5D94B426}"/>
              </a:ext>
            </a:extLst>
          </p:cNvPr>
          <p:cNvSpPr txBox="1">
            <a:spLocks/>
          </p:cNvSpPr>
          <p:nvPr/>
        </p:nvSpPr>
        <p:spPr>
          <a:xfrm>
            <a:off x="1318372" y="1939067"/>
            <a:ext cx="10104594" cy="181928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ТЕХНОЛОГИЯ РАЗРАБОТКИ и ПРОВЕДЕНИЯ </a:t>
            </a:r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СОЦИАЛЬНО-ПЕДАГОГИЧЕСКОГО ТРЕНИНГА (</a:t>
            </a:r>
            <a:r>
              <a:rPr lang="ru-RU" sz="2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спт</a:t>
            </a:r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1877010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16200000">
            <a:off x="2771538" y="3185521"/>
            <a:ext cx="6302560" cy="384674"/>
          </a:xfrm>
        </p:spPr>
        <p:txBody>
          <a:bodyPr>
            <a:normAutofit/>
          </a:bodyPr>
          <a:lstStyle/>
          <a:p>
            <a:pPr algn="ctr"/>
            <a:r>
              <a:rPr lang="ru-RU" sz="1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Особенности упражнений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77091" y="226579"/>
            <a:ext cx="3200400" cy="523220"/>
          </a:xfrm>
          <a:prstGeom prst="rect">
            <a:avLst/>
          </a:prstGeom>
          <a:noFill/>
          <a:ln>
            <a:solidFill>
              <a:schemeClr val="tx1"/>
            </a:solidFill>
            <a:prstDash val="dashDot"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К упражнениям, направленным на эмоциональную атмосферу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84018" y="888345"/>
            <a:ext cx="3193473" cy="2862322"/>
          </a:xfrm>
          <a:prstGeom prst="rect">
            <a:avLst/>
          </a:prstGeom>
          <a:noFill/>
          <a:ln>
            <a:solidFill>
              <a:schemeClr val="tx1"/>
            </a:solidFill>
            <a:prstDash val="dashDot"/>
          </a:ln>
        </p:spPr>
        <p:txBody>
          <a:bodyPr wrap="square" rtlCol="0">
            <a:spAutoFit/>
          </a:bodyPr>
          <a:lstStyle/>
          <a:p>
            <a:r>
              <a:rPr lang="ru-RU" dirty="0"/>
              <a:t>упражнения на создание: </a:t>
            </a:r>
          </a:p>
          <a:p>
            <a:r>
              <a:rPr lang="ru-RU" dirty="0"/>
              <a:t>• работоспособности группы в начале тренинга; </a:t>
            </a:r>
          </a:p>
          <a:p>
            <a:r>
              <a:rPr lang="ru-RU" dirty="0"/>
              <a:t>• работоспособности группы в начале дня; </a:t>
            </a:r>
          </a:p>
          <a:p>
            <a:r>
              <a:rPr lang="ru-RU" dirty="0"/>
              <a:t>• на поддержание и восстановление работоспособности; </a:t>
            </a:r>
          </a:p>
          <a:p>
            <a:r>
              <a:rPr lang="ru-RU" dirty="0"/>
              <a:t>• на снятие тревожности. </a:t>
            </a:r>
          </a:p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8368145" y="226579"/>
            <a:ext cx="3200400" cy="523220"/>
          </a:xfrm>
          <a:prstGeom prst="rect">
            <a:avLst/>
          </a:prstGeom>
          <a:noFill/>
          <a:ln>
            <a:solidFill>
              <a:schemeClr val="tx1"/>
            </a:solidFill>
            <a:prstDash val="dashDot"/>
          </a:ln>
        </p:spPr>
        <p:txBody>
          <a:bodyPr wrap="square" rtlCol="0">
            <a:spAutoFit/>
          </a:bodyPr>
          <a:lstStyle/>
          <a:p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Примеры упражнений содержательного плана: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368144" y="888345"/>
            <a:ext cx="3193473" cy="2031325"/>
          </a:xfrm>
          <a:prstGeom prst="rect">
            <a:avLst/>
          </a:prstGeom>
          <a:noFill/>
          <a:ln>
            <a:solidFill>
              <a:schemeClr val="tx1"/>
            </a:solidFill>
            <a:prstDash val="dashDot"/>
          </a:ln>
        </p:spPr>
        <p:txBody>
          <a:bodyPr wrap="square" rtlCol="0">
            <a:spAutoFit/>
          </a:bodyPr>
          <a:lstStyle/>
          <a:p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на установление контакта, восприятия и понимание эмоционального состояния другого; </a:t>
            </a:r>
          </a:p>
          <a:p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• на отработку навыков приема и передачи информации; </a:t>
            </a:r>
          </a:p>
          <a:p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• на отработку навыков слушания; </a:t>
            </a:r>
          </a:p>
          <a:p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• на формирование обратной личностной связи. </a:t>
            </a:r>
          </a:p>
          <a:p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191498" y="3427501"/>
            <a:ext cx="3546764" cy="646331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ru-RU" b="1" dirty="0"/>
              <a:t>В процедуре-упражнения обозначается: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080661" y="4253345"/>
            <a:ext cx="3768437" cy="2031325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ru-RU" dirty="0"/>
              <a:t>1. цель или назначение; </a:t>
            </a:r>
          </a:p>
          <a:p>
            <a:r>
              <a:rPr lang="ru-RU" dirty="0"/>
              <a:t>2. информационная вставка, проводимая от лица ведущего; </a:t>
            </a:r>
          </a:p>
          <a:p>
            <a:r>
              <a:rPr lang="ru-RU" dirty="0"/>
              <a:t>3. содержание процедуры; </a:t>
            </a:r>
          </a:p>
          <a:p>
            <a:r>
              <a:rPr lang="ru-RU" dirty="0"/>
              <a:t>4. примечания для ведущего; </a:t>
            </a:r>
          </a:p>
          <a:p>
            <a:r>
              <a:rPr lang="ru-RU" dirty="0"/>
              <a:t>5. обсуждение в группе (рефлексия).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571787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80002"/>
          </a:xfrm>
        </p:spPr>
        <p:txBody>
          <a:bodyPr>
            <a:normAutofit/>
          </a:bodyPr>
          <a:lstStyle/>
          <a:p>
            <a:r>
              <a:rPr lang="ru-RU" sz="2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Комплектование состава тренинговой группы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1053" y="1161981"/>
            <a:ext cx="5306292" cy="5224964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У американцев при комплектовании группы действуют основные 2 принципа: добровольность и информированность. </a:t>
            </a:r>
          </a:p>
          <a:p>
            <a:pPr marL="0" indent="0">
              <a:buNone/>
            </a:pP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Оптимальное количество участников 10-14 человек. </a:t>
            </a:r>
          </a:p>
          <a:p>
            <a:pPr marL="0" indent="0">
              <a:buNone/>
            </a:pP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Останавливаясь на организационных моментах тренинга нужно отметить, что они могут иметь различные вариации, дополнения и допущения. Это в каждом конкретном случае будет определяться: </a:t>
            </a:r>
          </a:p>
          <a:p>
            <a:pPr marL="0" indent="0">
              <a:buNone/>
            </a:pP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• спецификой задач и целей, поставленных в тренинге; </a:t>
            </a:r>
          </a:p>
          <a:p>
            <a:pPr marL="0" indent="0">
              <a:buNone/>
            </a:pP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• содержанием и методами групповой работы; </a:t>
            </a:r>
          </a:p>
          <a:p>
            <a:pPr marL="0" indent="0">
              <a:buNone/>
            </a:pP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• возможностями участников. </a:t>
            </a:r>
          </a:p>
          <a:p>
            <a:pPr marL="0" indent="0">
              <a:buNone/>
            </a:pP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Основные критерии формировании тренинговой группы: </a:t>
            </a:r>
          </a:p>
          <a:p>
            <a:pPr marL="0" indent="0">
              <a:buNone/>
            </a:pP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1. Численность группы: допустимая — 6-25 человек, оптимальная — 8-12. </a:t>
            </a:r>
          </a:p>
          <a:p>
            <a:pPr marL="0" indent="0">
              <a:buNone/>
            </a:pP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2. Возраст: допустимый — 18-60, оптимальный — 20-40. </a:t>
            </a:r>
          </a:p>
          <a:p>
            <a:pPr marL="0" indent="0">
              <a:buNone/>
            </a:pP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3. Желательно, чтобы участники тренинга принадлежали к одной возрастной группе: 17-30лет, 23-45 лет, 40-60 лет. Если в одной группе окажутся участники 17 и 50 лет, то это вызовет несимметричность отношений, что не способствует успешному общению и работе группы. </a:t>
            </a:r>
          </a:p>
          <a:p>
            <a:pPr marL="0" indent="0">
              <a:buNone/>
            </a:pP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192982" y="1161981"/>
            <a:ext cx="5576453" cy="483209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4.  Пол. </a:t>
            </a:r>
          </a:p>
          <a:p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5. Рекомендуются гетерогенные группы по полу, лучше, когда мужчин и женщин поровну. Возможно, когда в группе все мужчины или все женщины. Нежелательно все мужчины и одна женщина, и наоборот. </a:t>
            </a:r>
          </a:p>
          <a:p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6. Статусное положение участников. </a:t>
            </a:r>
          </a:p>
          <a:p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7. Рекомендуется подбирать группы гомогенные по статусному составу. Не рекомендуется</a:t>
            </a:r>
          </a:p>
          <a:p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включать в группу лиц, находящихся в прямом подчинении (чем выше формальный статус, тем выше будет и социометрический). </a:t>
            </a:r>
          </a:p>
          <a:p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8. Социальный слой. </a:t>
            </a:r>
          </a:p>
          <a:p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9. Участники тренинга по возможности должны принадлежать к одному социальному слою. </a:t>
            </a:r>
          </a:p>
          <a:p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10. Интеллект. </a:t>
            </a:r>
          </a:p>
          <a:p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11. Группа должна быть однородной по интеллектуальному уровню. Особенно это важно для групп интеллектуального тренинга. </a:t>
            </a:r>
          </a:p>
          <a:p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12. Степень знакомства. Желательно участие в группе незнакомых людей. На ход группового процесса влияет национальность членов группы, в одной национальной группе больше взаимопонимания. </a:t>
            </a:r>
          </a:p>
        </p:txBody>
      </p:sp>
    </p:spTree>
    <p:extLst>
      <p:ext uri="{BB962C8B-B14F-4D97-AF65-F5344CB8AC3E}">
        <p14:creationId xmlns:p14="http://schemas.microsoft.com/office/powerpoint/2010/main" val="40316291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9545" y="965832"/>
            <a:ext cx="4371108" cy="757093"/>
          </a:xfrm>
        </p:spPr>
        <p:txBody>
          <a:bodyPr>
            <a:normAutofit/>
          </a:bodyPr>
          <a:lstStyle/>
          <a:p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 рекомендуется включать в группу: </a:t>
            </a:r>
            <a:b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9545" y="2119477"/>
            <a:ext cx="4371108" cy="3145250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/>
              <a:t>1. лиц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, лечившихся и наблюдавшихся у психиатра; </a:t>
            </a:r>
          </a:p>
          <a:p>
            <a:pPr marL="0" indent="0">
              <a:buNone/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2. супругов, близких родственников, лиц устойчиво ненавидящих или обожающих друг друга; </a:t>
            </a:r>
          </a:p>
          <a:p>
            <a:pPr marL="0" indent="0">
              <a:buNone/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3. невротиков; </a:t>
            </a:r>
          </a:p>
          <a:p>
            <a:pPr marL="0" indent="0">
              <a:buNone/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4. лиц с пониженным интеллектом.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151418" y="965832"/>
            <a:ext cx="5548746" cy="120032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При комплектовании групп возможны индивидуальные беседы с каждым участником с уточнением следующих вопросов: </a:t>
            </a:r>
          </a:p>
          <a:p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151418" y="2853768"/>
            <a:ext cx="4714011" cy="1477328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/>
              <a:t>1. что вы ждете от тренинга? </a:t>
            </a:r>
          </a:p>
          <a:p>
            <a:r>
              <a:rPr lang="ru-RU" dirty="0"/>
              <a:t>2. есть ли у вас проблемы в общении? </a:t>
            </a:r>
          </a:p>
          <a:p>
            <a:r>
              <a:rPr lang="ru-RU" dirty="0"/>
              <a:t>3. пожелания относительно направленности работы. </a:t>
            </a:r>
          </a:p>
          <a:p>
            <a:endParaRPr lang="ru-RU" dirty="0"/>
          </a:p>
        </p:txBody>
      </p:sp>
      <p:cxnSp>
        <p:nvCxnSpPr>
          <p:cNvPr id="7" name="Прямая со стрелкой 6"/>
          <p:cNvCxnSpPr/>
          <p:nvPr/>
        </p:nvCxnSpPr>
        <p:spPr>
          <a:xfrm>
            <a:off x="8257309" y="1722925"/>
            <a:ext cx="0" cy="92329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flipH="1">
            <a:off x="2563091" y="1344378"/>
            <a:ext cx="27709" cy="63682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96622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87820"/>
          </a:xfrm>
        </p:spPr>
        <p:txBody>
          <a:bodyPr>
            <a:normAutofit/>
          </a:bodyPr>
          <a:lstStyle/>
          <a:p>
            <a:r>
              <a:rPr lang="ru-RU" sz="2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Методические рекомендации подбора или разработки упражнений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052946"/>
            <a:ext cx="10515600" cy="5124017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000" u="sng" dirty="0">
                <a:latin typeface="Arial" panose="020B0604020202020204" pitchFamily="34" charset="0"/>
                <a:cs typeface="Arial" panose="020B0604020202020204" pitchFamily="34" charset="0"/>
              </a:rPr>
              <a:t>Для планирования и проведения упражнений надо учитывать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следующие моменты: </a:t>
            </a:r>
          </a:p>
          <a:p>
            <a:pPr marL="0" indent="0">
              <a:buNone/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1. правильный выбор упражнения; </a:t>
            </a:r>
          </a:p>
          <a:p>
            <a:pPr marL="0" indent="0">
              <a:buNone/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2. инструктирование перед его выполнением; </a:t>
            </a:r>
          </a:p>
          <a:p>
            <a:pPr marL="0" indent="0">
              <a:buNone/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3. остановка и обсуждение упражнения. </a:t>
            </a:r>
          </a:p>
          <a:p>
            <a:pPr marL="0" indent="0">
              <a:buNone/>
            </a:pP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ru-RU" sz="2000" u="sng" dirty="0">
                <a:latin typeface="Arial" panose="020B0604020202020204" pitchFamily="34" charset="0"/>
                <a:cs typeface="Arial" panose="020B0604020202020204" pitchFamily="34" charset="0"/>
              </a:rPr>
              <a:t>Выбор упражнения. Ориентируемся на следующие аспекты: </a:t>
            </a:r>
          </a:p>
          <a:p>
            <a:pPr marL="0" indent="0">
              <a:buNone/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1. Что должно произойти в результате упражнения: </a:t>
            </a:r>
          </a:p>
          <a:p>
            <a:pPr marL="0" indent="0">
              <a:buNone/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• изменение состояния группы как целого; </a:t>
            </a:r>
          </a:p>
          <a:p>
            <a:pPr marL="0" indent="0">
              <a:buNone/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• изменение состояния каждого участника в отдельности; </a:t>
            </a:r>
          </a:p>
          <a:p>
            <a:pPr marL="0" indent="0">
              <a:buNone/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• получить материал для продвижения вперед в содержательном плане; </a:t>
            </a:r>
          </a:p>
          <a:p>
            <a:pPr marL="0" indent="0">
              <a:buNone/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• отработать одну из задач содержательного плана тренинга. </a:t>
            </a:r>
          </a:p>
          <a:p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0853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35420"/>
          </a:xfrm>
        </p:spPr>
        <p:txBody>
          <a:bodyPr/>
          <a:lstStyle/>
          <a:p>
            <a:pPr algn="just"/>
            <a:r>
              <a:rPr lang="ru-RU" sz="20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Основные принципы поведения ведущего тренинговой группы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274618"/>
            <a:ext cx="10515600" cy="4902345"/>
          </a:xfrm>
          <a:ln>
            <a:solidFill>
              <a:schemeClr val="accent1"/>
            </a:solidFill>
          </a:ln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ru-RU" sz="2900" dirty="0">
                <a:latin typeface="Arial" panose="020B0604020202020204" pitchFamily="34" charset="0"/>
                <a:cs typeface="Arial" panose="020B0604020202020204" pitchFamily="34" charset="0"/>
              </a:rPr>
              <a:t>Для эффективной работы с тренинговой группой руководителю необходимо придерживаться ряда принципов. Перечислим основные из них, и остановимся на характеристике каждого принципа. </a:t>
            </a:r>
          </a:p>
          <a:p>
            <a:r>
              <a:rPr lang="ru-RU" sz="2900" dirty="0">
                <a:latin typeface="Arial" panose="020B0604020202020204" pitchFamily="34" charset="0"/>
                <a:cs typeface="Arial" panose="020B0604020202020204" pitchFamily="34" charset="0"/>
              </a:rPr>
              <a:t>1) </a:t>
            </a:r>
            <a:r>
              <a:rPr lang="ru-RU" sz="2900" b="1" u="sng" dirty="0">
                <a:latin typeface="Arial" panose="020B0604020202020204" pitchFamily="34" charset="0"/>
                <a:cs typeface="Arial" panose="020B0604020202020204" pitchFamily="34" charset="0"/>
              </a:rPr>
              <a:t>Принцип когнитивного поведения тренера</a:t>
            </a:r>
            <a:r>
              <a:rPr lang="ru-RU" sz="2900" dirty="0">
                <a:latin typeface="Arial" panose="020B0604020202020204" pitchFamily="34" charset="0"/>
                <a:cs typeface="Arial" panose="020B0604020202020204" pitchFamily="34" charset="0"/>
              </a:rPr>
              <a:t>. Тренер должен постоянно контролировать групповую ситуацию. Даже когда все процессы настроены, тренер должен «не спускать глаз» с членов группы. Он всегда должен знать: </a:t>
            </a:r>
          </a:p>
          <a:p>
            <a:pPr marL="0" indent="0">
              <a:buNone/>
            </a:pPr>
            <a:r>
              <a:rPr lang="ru-RU" sz="2900" dirty="0">
                <a:latin typeface="Arial" panose="020B0604020202020204" pitchFamily="34" charset="0"/>
                <a:cs typeface="Arial" panose="020B0604020202020204" pitchFamily="34" charset="0"/>
              </a:rPr>
              <a:t>• на каком этапе и в какой стадии развития находится группа; </a:t>
            </a:r>
          </a:p>
          <a:p>
            <a:pPr marL="0" indent="0">
              <a:buNone/>
            </a:pPr>
            <a:r>
              <a:rPr lang="ru-RU" sz="2900" dirty="0">
                <a:latin typeface="Arial" panose="020B0604020202020204" pitchFamily="34" charset="0"/>
                <a:cs typeface="Arial" panose="020B0604020202020204" pitchFamily="34" charset="0"/>
              </a:rPr>
              <a:t>• какова удовлетворенность участников группы; </a:t>
            </a:r>
          </a:p>
          <a:p>
            <a:pPr marL="0" indent="0">
              <a:buNone/>
            </a:pPr>
            <a:r>
              <a:rPr lang="ru-RU" sz="2900" dirty="0">
                <a:latin typeface="Arial" panose="020B0604020202020204" pitchFamily="34" charset="0"/>
                <a:cs typeface="Arial" panose="020B0604020202020204" pitchFamily="34" charset="0"/>
              </a:rPr>
              <a:t>• кто </a:t>
            </a:r>
            <a:r>
              <a:rPr lang="ru-RU" sz="2900" dirty="0" err="1">
                <a:latin typeface="Arial" panose="020B0604020202020204" pitchFamily="34" charset="0"/>
                <a:cs typeface="Arial" panose="020B0604020202020204" pitchFamily="34" charset="0"/>
              </a:rPr>
              <a:t>фрустрирован</a:t>
            </a:r>
            <a:r>
              <a:rPr lang="ru-RU" sz="2900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</a:p>
          <a:p>
            <a:pPr marL="0" indent="0">
              <a:buNone/>
            </a:pPr>
            <a:r>
              <a:rPr lang="ru-RU" sz="2900" dirty="0">
                <a:latin typeface="Arial" panose="020B0604020202020204" pitchFamily="34" charset="0"/>
                <a:cs typeface="Arial" panose="020B0604020202020204" pitchFamily="34" charset="0"/>
              </a:rPr>
              <a:t>• какова эффективность групповой структуры; </a:t>
            </a:r>
          </a:p>
          <a:p>
            <a:pPr marL="0" indent="0">
              <a:buNone/>
            </a:pPr>
            <a:r>
              <a:rPr lang="ru-RU" sz="2900" dirty="0">
                <a:latin typeface="Arial" panose="020B0604020202020204" pitchFamily="34" charset="0"/>
                <a:cs typeface="Arial" panose="020B0604020202020204" pitchFamily="34" charset="0"/>
              </a:rPr>
              <a:t>• каков уровень притязаний участников; </a:t>
            </a:r>
          </a:p>
          <a:p>
            <a:pPr marL="0" indent="0">
              <a:buNone/>
            </a:pPr>
            <a:r>
              <a:rPr lang="ru-RU" sz="2900" dirty="0">
                <a:latin typeface="Arial" panose="020B0604020202020204" pitchFamily="34" charset="0"/>
                <a:cs typeface="Arial" panose="020B0604020202020204" pitchFamily="34" charset="0"/>
              </a:rPr>
              <a:t>• кто доминирует, кто изолирован, почему; </a:t>
            </a:r>
          </a:p>
          <a:p>
            <a:pPr marL="0" indent="0">
              <a:buNone/>
            </a:pPr>
            <a:r>
              <a:rPr lang="ru-RU" sz="2900" dirty="0">
                <a:latin typeface="Arial" panose="020B0604020202020204" pitchFamily="34" charset="0"/>
                <a:cs typeface="Arial" panose="020B0604020202020204" pitchFamily="34" charset="0"/>
              </a:rPr>
              <a:t>• каков психологический статус каждого члена группы; </a:t>
            </a:r>
          </a:p>
          <a:p>
            <a:pPr marL="0" indent="0">
              <a:buNone/>
            </a:pPr>
            <a:r>
              <a:rPr lang="ru-RU" sz="2900" dirty="0">
                <a:latin typeface="Arial" panose="020B0604020202020204" pitchFamily="34" charset="0"/>
                <a:cs typeface="Arial" panose="020B0604020202020204" pitchFamily="34" charset="0"/>
              </a:rPr>
              <a:t>• каково эмоциональное самочувствие каждого члена группы; </a:t>
            </a:r>
          </a:p>
          <a:p>
            <a:pPr marL="0" indent="0">
              <a:buNone/>
            </a:pPr>
            <a:r>
              <a:rPr lang="ru-RU" sz="2900" dirty="0">
                <a:latin typeface="Arial" panose="020B0604020202020204" pitchFamily="34" charset="0"/>
                <a:cs typeface="Arial" panose="020B0604020202020204" pitchFamily="34" charset="0"/>
              </a:rPr>
              <a:t>• как каждый участник относится к тренеру; </a:t>
            </a:r>
          </a:p>
          <a:p>
            <a:pPr marL="0" indent="0">
              <a:buNone/>
            </a:pPr>
            <a:r>
              <a:rPr lang="ru-RU" sz="2900" dirty="0">
                <a:latin typeface="Arial" panose="020B0604020202020204" pitchFamily="34" charset="0"/>
                <a:cs typeface="Arial" panose="020B0604020202020204" pitchFamily="34" charset="0"/>
              </a:rPr>
              <a:t>• кто сопротивляется, кто забегает вперед; </a:t>
            </a:r>
          </a:p>
          <a:p>
            <a:pPr marL="0" indent="0">
              <a:buNone/>
            </a:pPr>
            <a:r>
              <a:rPr lang="ru-RU" sz="2900" dirty="0">
                <a:latin typeface="Arial" panose="020B0604020202020204" pitchFamily="34" charset="0"/>
                <a:cs typeface="Arial" panose="020B0604020202020204" pitchFamily="34" charset="0"/>
              </a:rPr>
              <a:t>• как относятся участники друг к другу. </a:t>
            </a:r>
          </a:p>
          <a:p>
            <a:pPr marL="0" indent="0">
              <a:buNone/>
            </a:pPr>
            <a:r>
              <a:rPr lang="ru-RU" sz="2900" dirty="0">
                <a:latin typeface="Arial" panose="020B0604020202020204" pitchFamily="34" charset="0"/>
                <a:cs typeface="Arial" panose="020B0604020202020204" pitchFamily="34" charset="0"/>
              </a:rPr>
              <a:t>Такой тщательный контроль нужен, чтобы: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577127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21674"/>
            <a:ext cx="10515600" cy="5955290"/>
          </a:xfrm>
          <a:ln>
            <a:solidFill>
              <a:schemeClr val="accent1"/>
            </a:solidFill>
          </a:ln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1. ведущему владеть тренинговой ситуаций; </a:t>
            </a:r>
          </a:p>
          <a:p>
            <a:pPr marL="0" indent="0" algn="just">
              <a:buNone/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2. осуществлять по мере необходимости коррекцию задач тренинга и разъяснение задач участникам. </a:t>
            </a:r>
          </a:p>
          <a:p>
            <a:pPr marL="0" indent="0" algn="just">
              <a:buNone/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Разъяснение целей и задач тренинга — это основное в когнитивном поведения ведущего. </a:t>
            </a:r>
          </a:p>
          <a:p>
            <a:pPr marL="0" indent="0" algn="just">
              <a:buNone/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Сначала мысль — анализ ситуации — действие — эмоционально выраженное отношение. </a:t>
            </a:r>
          </a:p>
          <a:p>
            <a:pPr marL="0" indent="0" algn="just">
              <a:buNone/>
            </a:pP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2) </a:t>
            </a:r>
            <a:r>
              <a:rPr lang="ru-RU" sz="1600" b="1" u="sng" dirty="0">
                <a:latin typeface="Arial" panose="020B0604020202020204" pitchFamily="34" charset="0"/>
                <a:cs typeface="Arial" panose="020B0604020202020204" pitchFamily="34" charset="0"/>
              </a:rPr>
              <a:t>Принцип наблюдения и коррекции влияния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. Этот принцип созвучен с первым. В нем делается акцент на наблюдение за группой, при этом наблюдение за группой и использование его результатов должно осуществляться в форме невмешательства. Тренер организует группу в самом начале, далее она развивается сама по себе, групповая динамика идет самотеком. Не тренер подстраивает группу к своим заготовкам, а сам подстраивается к группе. Тренер занимает позицию наблюдателя и контролера, он вмешивается только при необходимости. Дача, смена, изменение упражнения. Тренер не навязывает группе свои цели, он достигает целей СПТ исподволь. Он как бы между прочим предлагает свои модели поведения. </a:t>
            </a:r>
          </a:p>
          <a:p>
            <a:r>
              <a:rPr lang="ru-RU" sz="2100" dirty="0">
                <a:latin typeface="Arial" panose="020B0604020202020204" pitchFamily="34" charset="0"/>
                <a:cs typeface="Arial" panose="020B0604020202020204" pitchFamily="34" charset="0"/>
              </a:rPr>
              <a:t>Основная задача ведущего — наблюдать групповое развитие и поведение каждого участника, контролировать тренинг, не навязывая свои решения. Тренер вмешивается только в критические моменты: </a:t>
            </a:r>
          </a:p>
          <a:p>
            <a:r>
              <a:rPr lang="ru-RU" sz="2100" dirty="0">
                <a:latin typeface="Arial" panose="020B0604020202020204" pitchFamily="34" charset="0"/>
                <a:cs typeface="Arial" panose="020B0604020202020204" pitchFamily="34" charset="0"/>
              </a:rPr>
              <a:t>• выраженная чья-то неудовлетворенность, </a:t>
            </a:r>
          </a:p>
          <a:p>
            <a:r>
              <a:rPr lang="ru-RU" sz="2100" dirty="0">
                <a:latin typeface="Arial" panose="020B0604020202020204" pitchFamily="34" charset="0"/>
                <a:cs typeface="Arial" panose="020B0604020202020204" pitchFamily="34" charset="0"/>
              </a:rPr>
              <a:t>• </a:t>
            </a:r>
            <a:r>
              <a:rPr lang="ru-RU" sz="2100" dirty="0" err="1">
                <a:latin typeface="Arial" panose="020B0604020202020204" pitchFamily="34" charset="0"/>
                <a:cs typeface="Arial" panose="020B0604020202020204" pitchFamily="34" charset="0"/>
              </a:rPr>
              <a:t>лабилизация</a:t>
            </a:r>
            <a:r>
              <a:rPr lang="ru-RU" sz="21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</a:p>
          <a:p>
            <a:r>
              <a:rPr lang="ru-RU" sz="2100" dirty="0">
                <a:latin typeface="Arial" panose="020B0604020202020204" pitchFamily="34" charset="0"/>
                <a:cs typeface="Arial" panose="020B0604020202020204" pitchFamily="34" charset="0"/>
              </a:rPr>
              <a:t>• неподготовленность участников к выполнению взятой роли. </a:t>
            </a:r>
          </a:p>
          <a:p>
            <a:r>
              <a:rPr lang="ru-RU" sz="2100" dirty="0">
                <a:latin typeface="Arial" panose="020B0604020202020204" pitchFamily="34" charset="0"/>
                <a:cs typeface="Arial" panose="020B0604020202020204" pitchFamily="34" charset="0"/>
              </a:rPr>
              <a:t>Не ведущий создает групповые процессы, сами участники группы создают их, тренер — инициатор на начальных этапах групповой динамики, дирижер. </a:t>
            </a:r>
          </a:p>
          <a:p>
            <a:endParaRPr lang="ru-RU" sz="2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48469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678873"/>
            <a:ext cx="10515600" cy="5498090"/>
          </a:xfrm>
          <a:ln>
            <a:solidFill>
              <a:schemeClr val="accent1"/>
            </a:solidFill>
          </a:ln>
        </p:spPr>
        <p:txBody>
          <a:bodyPr>
            <a:normAutofit fontScale="92500" lnSpcReduction="20000"/>
          </a:bodyPr>
          <a:lstStyle/>
          <a:p>
            <a:pPr algn="just"/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) Принцип ориентации на спонтанность группы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. Задача тренера добиться атмосферы, когда уже в 1-е часы группы каждый участник начал осознавать свою самостоятельность в какой-либо роли (лидера, ведомого). Ролевая дифференциация каждого участника группы создает спонтанность в развитии процессов СПТ. Если нет ответственности за собственные действия, то не возникает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лабилизация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, т.е. обостренное переживание ответственности за своё поведение. Ведущий выступает катализатором групповых процессов, как организатор, как наблюдатель, как контролер. </a:t>
            </a:r>
          </a:p>
          <a:p>
            <a:pPr algn="just"/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Задача тренера вовлечь в групповую динамику каждого участника и каждый должен пройти все фазы тренинга. </a:t>
            </a:r>
          </a:p>
          <a:p>
            <a:pPr algn="just"/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4) 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Принцип ориентации на успех в упражнении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. Тренер должен быть ориентирован на успех в выполнении упражнений, и должен постоянно поддерживать эту ориентацию в каждом участнике. Преобладание установок не на успех могут служить причиной ранней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лабилизации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algn="just"/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Если часть членов группы показывают устойчивую ориентацию на успех, это тоже может мешать, надо уменьшить эту ориентацию, поручить участнику роли, в которых он почувствует себя успешным после преодоления значительных трудностей. Также малейший успех должен быть отмечен, чем больше успех, тем больше мотивация на дальнейшее продолжение тренинга. </a:t>
            </a:r>
          </a:p>
          <a:p>
            <a:r>
              <a:rPr lang="ru-RU" sz="1900" dirty="0">
                <a:latin typeface="Arial" panose="020B0604020202020204" pitchFamily="34" charset="0"/>
                <a:cs typeface="Arial" panose="020B0604020202020204" pitchFamily="34" charset="0"/>
              </a:rPr>
              <a:t>Все время, действуя в направлении успеха, тренер должен оставаться эмоционально нейтральным ко всем членам группы, ни кого не выделяя, но должен показывать положительную эмоциональную окраску на групповые процессы. </a:t>
            </a:r>
          </a:p>
          <a:p>
            <a:r>
              <a:rPr lang="ru-RU" sz="1900" dirty="0">
                <a:latin typeface="Arial" panose="020B0604020202020204" pitchFamily="34" charset="0"/>
                <a:cs typeface="Arial" panose="020B0604020202020204" pitchFamily="34" charset="0"/>
              </a:rPr>
              <a:t>Факторы, способствующие успешности в СПТ: </a:t>
            </a:r>
          </a:p>
          <a:p>
            <a:r>
              <a:rPr lang="ru-RU" sz="1900" dirty="0">
                <a:latin typeface="Arial" panose="020B0604020202020204" pitchFamily="34" charset="0"/>
                <a:cs typeface="Arial" panose="020B0604020202020204" pitchFamily="34" charset="0"/>
              </a:rPr>
              <a:t>• высокий уровень активности участников; </a:t>
            </a:r>
          </a:p>
          <a:p>
            <a:r>
              <a:rPr lang="ru-RU" sz="1900" dirty="0">
                <a:latin typeface="Arial" panose="020B0604020202020204" pitchFamily="34" charset="0"/>
                <a:cs typeface="Arial" panose="020B0604020202020204" pitchFamily="34" charset="0"/>
              </a:rPr>
              <a:t>• высокий уровень доброжелательности; </a:t>
            </a:r>
          </a:p>
          <a:p>
            <a:r>
              <a:rPr lang="ru-RU" sz="1900" dirty="0">
                <a:latin typeface="Arial" panose="020B0604020202020204" pitchFamily="34" charset="0"/>
                <a:cs typeface="Arial" panose="020B0604020202020204" pitchFamily="34" charset="0"/>
              </a:rPr>
              <a:t>• высокий уровень спонтанности; </a:t>
            </a:r>
          </a:p>
          <a:p>
            <a:r>
              <a:rPr lang="ru-RU" sz="1900" dirty="0">
                <a:latin typeface="Arial" panose="020B0604020202020204" pitchFamily="34" charset="0"/>
                <a:cs typeface="Arial" panose="020B0604020202020204" pitchFamily="34" charset="0"/>
              </a:rPr>
              <a:t>• своевременное прохождение всех фаз СПТ. </a:t>
            </a:r>
          </a:p>
        </p:txBody>
      </p:sp>
    </p:spTree>
    <p:extLst>
      <p:ext uri="{BB962C8B-B14F-4D97-AF65-F5344CB8AC3E}">
        <p14:creationId xmlns:p14="http://schemas.microsoft.com/office/powerpoint/2010/main" val="6570852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678873"/>
            <a:ext cx="10515600" cy="5498090"/>
          </a:xfrm>
          <a:ln>
            <a:solidFill>
              <a:schemeClr val="accent1"/>
            </a:solidFill>
          </a:ln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ru-RU" sz="1700" dirty="0">
                <a:latin typeface="Arial" panose="020B0604020202020204" pitchFamily="34" charset="0"/>
                <a:cs typeface="Arial" panose="020B0604020202020204" pitchFamily="34" charset="0"/>
              </a:rPr>
              <a:t>5) </a:t>
            </a:r>
            <a:r>
              <a:rPr lang="ru-RU" sz="2300" b="1" dirty="0">
                <a:latin typeface="Arial" panose="020B0604020202020204" pitchFamily="34" charset="0"/>
                <a:cs typeface="Arial" panose="020B0604020202020204" pitchFamily="34" charset="0"/>
              </a:rPr>
              <a:t>Принцип подведения итогов упражнения</a:t>
            </a:r>
            <a:r>
              <a:rPr lang="ru-RU" sz="2300" dirty="0">
                <a:latin typeface="Arial" panose="020B0604020202020204" pitchFamily="34" charset="0"/>
                <a:cs typeface="Arial" panose="020B0604020202020204" pitchFamily="34" charset="0"/>
              </a:rPr>
              <a:t>. Смысл данного принципа состоит в следующем. Важно четкое окончание после каждого упражнения, сессии, дня. Каждое упражнение должно быть обсуждено после его выполнения. Тренер имеет возможность спросить участников о самочувствии, переживаниях. Все ответы участников обобщаются под позитивным углом. В резюме тренер упоминает активность каждого, обобщает с точки зрения целей тренинга, подчеркивает отдельные мысли, установки, чувства участников группы. </a:t>
            </a:r>
          </a:p>
          <a:p>
            <a:pPr marL="0" indent="0" algn="just">
              <a:buNone/>
            </a:pPr>
            <a:endParaRPr lang="ru-RU" sz="2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ru-RU" sz="2300" dirty="0">
                <a:latin typeface="Arial" panose="020B0604020202020204" pitchFamily="34" charset="0"/>
                <a:cs typeface="Arial" panose="020B0604020202020204" pitchFamily="34" charset="0"/>
              </a:rPr>
              <a:t>6) </a:t>
            </a:r>
            <a:r>
              <a:rPr lang="ru-RU" sz="2300" b="1" dirty="0">
                <a:latin typeface="Arial" panose="020B0604020202020204" pitchFamily="34" charset="0"/>
                <a:cs typeface="Arial" panose="020B0604020202020204" pitchFamily="34" charset="0"/>
              </a:rPr>
              <a:t>Принцип индивидуализации целей тренинга</a:t>
            </a:r>
            <a:r>
              <a:rPr lang="ru-RU" sz="2300" dirty="0">
                <a:latin typeface="Arial" panose="020B0604020202020204" pitchFamily="34" charset="0"/>
                <a:cs typeface="Arial" panose="020B0604020202020204" pitchFamily="34" charset="0"/>
              </a:rPr>
              <a:t>. Для группы есть общие цели, но чтобы они были достигнуты, надо их приспособить к индивидуальным особенностям каждого участника. Общая цель тренинга должна достигаться путем индивидуализации. </a:t>
            </a:r>
          </a:p>
          <a:p>
            <a:pPr marL="0" indent="0">
              <a:buNone/>
            </a:pPr>
            <a:r>
              <a:rPr lang="ru-RU" sz="2300" dirty="0">
                <a:latin typeface="Arial" panose="020B0604020202020204" pitchFamily="34" charset="0"/>
                <a:cs typeface="Arial" panose="020B0604020202020204" pitchFamily="34" charset="0"/>
              </a:rPr>
              <a:t>Приемы, способствующие индивидуализации целей тренинга: </a:t>
            </a:r>
          </a:p>
          <a:p>
            <a:pPr marL="0" indent="0">
              <a:buNone/>
            </a:pPr>
            <a:r>
              <a:rPr lang="ru-RU" sz="2300" dirty="0">
                <a:latin typeface="Arial" panose="020B0604020202020204" pitchFamily="34" charset="0"/>
                <a:cs typeface="Arial" panose="020B0604020202020204" pitchFamily="34" charset="0"/>
              </a:rPr>
              <a:t>1. задания даются не всей группе, а отдельным участникам; </a:t>
            </a:r>
          </a:p>
          <a:p>
            <a:pPr marL="0" indent="0">
              <a:buNone/>
            </a:pPr>
            <a:r>
              <a:rPr lang="ru-RU" sz="2300" dirty="0">
                <a:latin typeface="Arial" panose="020B0604020202020204" pitchFamily="34" charset="0"/>
                <a:cs typeface="Arial" panose="020B0604020202020204" pitchFamily="34" charset="0"/>
              </a:rPr>
              <a:t>2. упражнения, сюжетная линия игры подбираются в соответствии с индивидуальными чертами личности участников, и с учетом особенностей поведения, которые демонстрируются в группе; </a:t>
            </a:r>
          </a:p>
          <a:p>
            <a:pPr marL="0" indent="0">
              <a:buNone/>
            </a:pPr>
            <a:r>
              <a:rPr lang="ru-RU" sz="2300" dirty="0">
                <a:latin typeface="Arial" panose="020B0604020202020204" pitchFamily="34" charset="0"/>
                <a:cs typeface="Arial" panose="020B0604020202020204" pitchFamily="34" charset="0"/>
              </a:rPr>
              <a:t>3. ведущий дает обратную связь каждому участнику, исходя из его индивидуальных особенностей. </a:t>
            </a:r>
          </a:p>
          <a:p>
            <a:pPr marL="0" indent="0">
              <a:buNone/>
            </a:pPr>
            <a:r>
              <a:rPr lang="ru-RU" sz="2300" dirty="0">
                <a:latin typeface="Arial" panose="020B0604020202020204" pitchFamily="34" charset="0"/>
                <a:cs typeface="Arial" panose="020B0604020202020204" pitchFamily="34" charset="0"/>
              </a:rPr>
              <a:t>Также этот принцип включает в себя тот аспект, что каждый тренер должен использовать в работе лишь те методы, техники, принципы, которые соответствуют его индивидуальным способностям, подбирать группу с учетом своих индивидуальных особенностей. </a:t>
            </a:r>
          </a:p>
          <a:p>
            <a:pPr marL="0" indent="0">
              <a:buNone/>
            </a:pPr>
            <a:endParaRPr lang="ru-RU" sz="2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770074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93857"/>
          </a:xfrm>
        </p:spPr>
        <p:txBody>
          <a:bodyPr>
            <a:normAutofit/>
          </a:bodyPr>
          <a:lstStyle/>
          <a:p>
            <a:r>
              <a:rPr lang="ru-RU" sz="18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Основные функции ведущего тренинговой группы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60218" y="1304116"/>
            <a:ext cx="5735782" cy="4126490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Существует немалое количество мнений специалистов о ролях, играемых ведущим в группе. Каковы ролевые функции руководителя группы?</a:t>
            </a:r>
          </a:p>
          <a:p>
            <a:pPr marL="0" indent="0">
              <a:buNone/>
            </a:pP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 К. </a:t>
            </a:r>
            <a:r>
              <a:rPr lang="ru-RU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Рудестам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 выделяет в </a:t>
            </a:r>
            <a:r>
              <a:rPr lang="ru-RU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психокоррекционных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 группах следующие функции ведущего группы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: эксперта, катализатора, аранжировщика и образцового участника. </a:t>
            </a:r>
          </a:p>
          <a:p>
            <a:pPr marL="0" indent="0">
              <a:buNone/>
            </a:pP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ru-RU" sz="1600" u="sng" dirty="0">
                <a:latin typeface="Arial" panose="020B0604020202020204" pitchFamily="34" charset="0"/>
                <a:cs typeface="Arial" panose="020B0604020202020204" pitchFamily="34" charset="0"/>
              </a:rPr>
              <a:t>. Функция эксперта </a:t>
            </a:r>
          </a:p>
          <a:p>
            <a:pPr marL="0" indent="0">
              <a:buNone/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• комментарии групповых процессов на уровне одного участника или группы в целом; </a:t>
            </a:r>
          </a:p>
          <a:p>
            <a:pPr marL="0" indent="0">
              <a:buNone/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• комментарии простых поведенческих актов; </a:t>
            </a:r>
          </a:p>
          <a:p>
            <a:pPr marL="0" indent="0">
              <a:buNone/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• комментарии поведения в целом «здесь и теперь», «когда-то и там». </a:t>
            </a:r>
          </a:p>
          <a:p>
            <a:pPr marL="0" indent="0">
              <a:buNone/>
            </a:pP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594765" y="1149928"/>
            <a:ext cx="4973782" cy="477053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ru-RU" sz="1600" u="sng" dirty="0">
                <a:latin typeface="Arial" panose="020B0604020202020204" pitchFamily="34" charset="0"/>
                <a:cs typeface="Arial" panose="020B0604020202020204" pitchFamily="34" charset="0"/>
              </a:rPr>
              <a:t>Функция катализатора </a:t>
            </a:r>
          </a:p>
          <a:p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• побуждает группу к действиям; </a:t>
            </a:r>
          </a:p>
          <a:p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• привлекает внимание участников к чувствам; </a:t>
            </a:r>
          </a:p>
          <a:p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• побуждает к рефлексии действий; </a:t>
            </a:r>
          </a:p>
          <a:p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• создание в группе положительной обратной связи; </a:t>
            </a:r>
          </a:p>
          <a:p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• стимулирует высвобождение индивидуального и группового потенциала. </a:t>
            </a:r>
          </a:p>
          <a:p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ru-RU" sz="1600" u="sng" dirty="0">
                <a:latin typeface="Arial" panose="020B0604020202020204" pitchFamily="34" charset="0"/>
                <a:cs typeface="Arial" panose="020B0604020202020204" pitchFamily="34" charset="0"/>
              </a:rPr>
              <a:t>Функция дирижера </a:t>
            </a:r>
          </a:p>
          <a:p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• помогает группе решать проблемы и достигать целей; </a:t>
            </a:r>
          </a:p>
          <a:p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• регуляция вариантов внутригруппового поведения; </a:t>
            </a:r>
          </a:p>
          <a:p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• поддержка попыток обсуждения мыслей и чувств, возникающих у участников; </a:t>
            </a:r>
          </a:p>
          <a:p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• регуляция порога тревожности в группе (умеренная тревожность полезна для </a:t>
            </a:r>
          </a:p>
          <a:p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общения). </a:t>
            </a:r>
          </a:p>
        </p:txBody>
      </p:sp>
    </p:spTree>
    <p:extLst>
      <p:ext uri="{BB962C8B-B14F-4D97-AF65-F5344CB8AC3E}">
        <p14:creationId xmlns:p14="http://schemas.microsoft.com/office/powerpoint/2010/main" val="20700210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581891"/>
            <a:ext cx="10515600" cy="5595072"/>
          </a:xfrm>
          <a:ln>
            <a:solidFill>
              <a:schemeClr val="accent1"/>
            </a:solidFill>
          </a:ln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4. </a:t>
            </a:r>
            <a:r>
              <a:rPr lang="ru-RU" sz="2600" b="1" dirty="0">
                <a:latin typeface="Arial" panose="020B0604020202020204" pitchFamily="34" charset="0"/>
                <a:cs typeface="Arial" panose="020B0604020202020204" pitchFamily="34" charset="0"/>
              </a:rPr>
              <a:t>Образец участника </a:t>
            </a:r>
          </a:p>
          <a:p>
            <a:pPr marL="0" indent="0" algn="just">
              <a:buNone/>
            </a:pP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В группе обычно участники подражают поведению руководителя, и таким образом, в качестве образцов поведения они выступают не намерено. Согласно С. 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Кратохвилу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 (1978), можно выделить пять основных </a:t>
            </a:r>
            <a:r>
              <a:rPr lang="ru-RU" sz="2600" u="sng" dirty="0">
                <a:latin typeface="Arial" panose="020B0604020202020204" pitchFamily="34" charset="0"/>
                <a:cs typeface="Arial" panose="020B0604020202020204" pitchFamily="34" charset="0"/>
              </a:rPr>
              <a:t>ролей 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ведущего группы: </a:t>
            </a:r>
          </a:p>
          <a:p>
            <a:pPr marL="0" indent="0" algn="just">
              <a:buNone/>
            </a:pP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        1. активный руководитель (инструктор, учитель, режиссер, инициатор и опекун); </a:t>
            </a:r>
          </a:p>
          <a:p>
            <a:pPr marL="0" indent="0" algn="just">
              <a:buNone/>
            </a:pP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        2. аналитик (чаще всего — психоаналитик, характеризующийся 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дистанцированием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 от участников группы и личностной нейтральностью); </a:t>
            </a:r>
          </a:p>
          <a:p>
            <a:pPr marL="0" indent="0" algn="just">
              <a:buNone/>
            </a:pP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      3. комментатор; </a:t>
            </a:r>
          </a:p>
          <a:p>
            <a:pPr marL="0" indent="0" algn="just">
              <a:buNone/>
            </a:pP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       4. посредник (эксперт, не берущий на себя ответственность за происходящее в группе, но периодически вмешивающийся в групповой процесс и направляющий его); </a:t>
            </a:r>
          </a:p>
          <a:p>
            <a:pPr marL="0" indent="0" algn="just">
              <a:buNone/>
            </a:pP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      5. член группы (аутентичное лицо со своими индивидуальными особенностями и жизненными проблемами). </a:t>
            </a:r>
          </a:p>
          <a:p>
            <a:pPr marL="0" indent="0" algn="just">
              <a:buNone/>
            </a:pPr>
            <a:endParaRPr lang="ru-RU" sz="2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48817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ПОНЯТИЕ «</a:t>
            </a:r>
            <a:r>
              <a:rPr lang="ru-RU" sz="2000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Тренинговые</a:t>
            </a:r>
            <a:r>
              <a:rPr lang="ru-RU" sz="20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группы»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>
            <a:normAutofit/>
          </a:bodyPr>
          <a:lstStyle/>
          <a:p>
            <a:pPr algn="just"/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ТРЕНИНГОВЫЕ ГРУППЫ— это специально созданные малые группы, участники которых при содействии ведущего-пси­холога включаются в интенсивное общение, ориентирован­ное на оказание помощи каждому в разрешении разнообраз­ных психологических проблем и в самосовершенствовании. </a:t>
            </a:r>
          </a:p>
          <a:p>
            <a:pPr algn="just"/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870325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96636" y="129599"/>
            <a:ext cx="10515600" cy="480002"/>
          </a:xfrm>
        </p:spPr>
        <p:txBody>
          <a:bodyPr>
            <a:normAutofit/>
          </a:bodyPr>
          <a:lstStyle/>
          <a:p>
            <a:r>
              <a:rPr lang="ru-RU" sz="20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Методы проведения тренинга </a:t>
            </a:r>
            <a:r>
              <a:rPr lang="ru-RU" sz="18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sz="1800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Д.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Киркпатрик</a:t>
            </a:r>
            <a:r>
              <a:rPr lang="ru-RU" sz="18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3098752"/>
              </p:ext>
            </p:extLst>
          </p:nvPr>
        </p:nvGraphicFramePr>
        <p:xfrm>
          <a:off x="446809" y="609601"/>
          <a:ext cx="11215254" cy="6004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83276">
                  <a:extLst>
                    <a:ext uri="{9D8B030D-6E8A-4147-A177-3AD203B41FA5}">
                      <a16:colId xmlns:a16="http://schemas.microsoft.com/office/drawing/2014/main" val="582153440"/>
                    </a:ext>
                  </a:extLst>
                </a:gridCol>
                <a:gridCol w="9231978">
                  <a:extLst>
                    <a:ext uri="{9D8B030D-6E8A-4147-A177-3AD203B41FA5}">
                      <a16:colId xmlns:a16="http://schemas.microsoft.com/office/drawing/2014/main" val="173665104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14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Фазы  проведения в тренинге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Методы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45622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i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Получение практического опыта</a:t>
                      </a:r>
                      <a:endParaRPr lang="ru-RU" sz="1600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Выбираются важные практические проблемы, конкретные ситуации. Эта информация требует оценки со стороны тренера. </a:t>
                      </a:r>
                    </a:p>
                    <a:p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r>
                        <a:rPr lang="ru-RU" sz="1600" i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Используемые методы:</a:t>
                      </a:r>
                      <a:r>
                        <a:rPr lang="ru-RU" sz="16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задавание вопросов, анализ контекстных ситуаций, групповое решение проблем, разбор конкретных ситуаций, ролевые игры, работа в малых группах.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8922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i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Осмысление опыта</a:t>
                      </a:r>
                      <a:endParaRPr lang="ru-RU" sz="1600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Анализ имеющегося практического опыта и информации, полученной в первой фазе обучения. </a:t>
                      </a:r>
                    </a:p>
                    <a:p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r>
                        <a:rPr lang="ru-RU" sz="1600" i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Используемые методы:</a:t>
                      </a:r>
                      <a:r>
                        <a:rPr lang="ru-RU" sz="16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анализ полученной информации, обсуждение в малых группах и </a:t>
                      </a:r>
                      <a:r>
                        <a:rPr lang="ru-RU" sz="1600" kern="12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общегрупповые</a:t>
                      </a:r>
                      <a:r>
                        <a:rPr lang="ru-RU" sz="16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дискуссии, индивидуальные выступления участников, отчёт о работе малых групп.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0407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i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Обобщение опыта</a:t>
                      </a:r>
                      <a:endParaRPr lang="ru-RU" sz="1600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Подводятся итоги дискуссий, интерпретируются результаты, полученные во второй фазе, происходит кристаллизация новых знаний. </a:t>
                      </a:r>
                    </a:p>
                    <a:p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r>
                        <a:rPr lang="ru-RU" sz="1600" i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Используемые методы:</a:t>
                      </a:r>
                      <a:r>
                        <a:rPr lang="ru-RU" sz="16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обобщающие групповые дискуссии, итоговый обзор или мини-лекция.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4819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i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Практическое применение новых знаний</a:t>
                      </a:r>
                      <a:endParaRPr lang="ru-RU" sz="1600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. Они закрепляются в ходе выполнения практических заданий; устанавливаются связи между новыми знаниями и требованиями рабочих ситуаций. </a:t>
                      </a:r>
                    </a:p>
                    <a:p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r>
                        <a:rPr lang="ru-RU" sz="1600" i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Используемые методы:</a:t>
                      </a:r>
                      <a:r>
                        <a:rPr lang="ru-RU" sz="16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составление плана действий, дискуссии, практическая отработка новых навыков, выездные практические занятия. </a:t>
                      </a:r>
                    </a:p>
                    <a:p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00917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250791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Психогимнастика как метод в тренинге</a:t>
            </a:r>
            <a:endParaRPr lang="ru-RU" sz="24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590098"/>
            <a:ext cx="10515600" cy="4351338"/>
          </a:xfrm>
          <a:ln>
            <a:solidFill>
              <a:schemeClr val="accent1"/>
            </a:solidFill>
          </a:ln>
        </p:spPr>
        <p:txBody>
          <a:bodyPr>
            <a:normAutofit fontScale="55000" lnSpcReduction="20000"/>
          </a:bodyPr>
          <a:lstStyle/>
          <a:p>
            <a: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Психогимнастика 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– это метод, при котором участники проявляют себя без помощи слов. Это специальные занятия, направленные на развитие и коррекцию различных сторон психики ребенка. В основе </a:t>
            </a:r>
            <a:r>
              <a:rPr lang="ru-RU" sz="3200" dirty="0" err="1">
                <a:latin typeface="Arial" panose="020B0604020202020204" pitchFamily="34" charset="0"/>
                <a:cs typeface="Arial" panose="020B0604020202020204" pitchFamily="34" charset="0"/>
              </a:rPr>
              <a:t>психогимнастики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 лежит игра, поэтому такие занятия органично принимаются детьми, вызывают у них радость, дают возможность для самовыражения, помогают преодолеть барьеры в общении, снимают психическое напряжение.</a:t>
            </a:r>
          </a:p>
          <a:p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Психогимнастика - метод, при котором участники проявляют себя и общаются без помощи слов. Это эффективное средство оптимизации социально перцептивной сферы личности, так как позволяет обратить внимание на "язык тела" и пространственно-временные характеристики общения.</a:t>
            </a:r>
          </a:p>
          <a:p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Термин "психогимнастика" может иметь широкое и узкое значение. Психогимнастика в узком значении понимается как игры, этюды, в основе которых лежит использование двигательной экспрессии в качестве главного средства коммуникации в группе. Такого рода психогимнастика направлена на решение задач групповой </a:t>
            </a:r>
            <a:r>
              <a:rPr lang="ru-RU" sz="3200" dirty="0" err="1">
                <a:latin typeface="Arial" panose="020B0604020202020204" pitchFamily="34" charset="0"/>
                <a:cs typeface="Arial" panose="020B0604020202020204" pitchFamily="34" charset="0"/>
              </a:rPr>
              <a:t>психокоррекции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: установление контакта, снятие напряжения, отработку обратных связей и т.д.</a:t>
            </a:r>
          </a:p>
          <a:p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В широком смысле психогимнастика - это курс специальных занятий, направленных на развитие и коррекцию различных сторон психики человека как познавательной, так и эмоционально-личностной сферы.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5560698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457200"/>
            <a:ext cx="10515600" cy="5719763"/>
          </a:xfrm>
          <a:ln>
            <a:solidFill>
              <a:schemeClr val="accent1"/>
            </a:solidFill>
          </a:ln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Психогимнастика как невербальный метод групповой работы предполагает выражение переживаний, эмоциональных состояний, проблем с помощью движений, мимики, пантомимики; позволяет клиентам проявлять себя и общаться без помощи слов. Это метод реконструктивной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психокоррекции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цель которого - познание и изменение личности клиента.</a:t>
            </a:r>
          </a:p>
          <a:p>
            <a:pPr marL="0" indent="0">
              <a:buNone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Психогимнастика включает в себя три части, характеризующиеся самостоятельными задачами и собственными методическими приемами:</a:t>
            </a:r>
          </a:p>
          <a:p>
            <a:pPr marL="0" indent="0">
              <a:buNone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1. Подготовительную.</a:t>
            </a:r>
          </a:p>
          <a:p>
            <a:pPr marL="0" indent="0">
              <a:buNone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2. Пантомимическую.</a:t>
            </a:r>
          </a:p>
          <a:p>
            <a:pPr marL="0" indent="0">
              <a:buNone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3. Заключительную.</a:t>
            </a:r>
          </a:p>
          <a:p>
            <a:pPr marL="0" indent="0">
              <a:buNone/>
            </a:pP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Подготовительная часть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психогимнастического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занятия</a:t>
            </a:r>
          </a:p>
          <a:p>
            <a:pPr marL="0" indent="0">
              <a:buNone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Задачи:</a:t>
            </a:r>
          </a:p>
          <a:p>
            <a:pPr marL="0" indent="0">
              <a:buNone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•     уменьшение напряжения участников группы;</a:t>
            </a:r>
          </a:p>
          <a:p>
            <a:pPr marL="0" indent="0">
              <a:buNone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•    снятие страхов и запретов;</a:t>
            </a:r>
          </a:p>
          <a:p>
            <a:pPr marL="0" indent="0">
              <a:buNone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•    развитие внимания;</a:t>
            </a:r>
          </a:p>
          <a:p>
            <a:pPr marL="0" indent="0">
              <a:buNone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•    развитие чувствительности к собственной двигательной активности, активности других людей;</a:t>
            </a:r>
          </a:p>
          <a:p>
            <a:pPr marL="0" indent="0">
              <a:buNone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•    сокращение эмоциональной дистанции между участниками группы;</a:t>
            </a:r>
          </a:p>
          <a:p>
            <a:pPr marL="0" indent="0">
              <a:buNone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•    формирование способности выражать свои чувства, эмоциональные состояния, проблемы без слов и понимать невербальное поведение других людей.</a:t>
            </a:r>
          </a:p>
          <a:p>
            <a:pPr marL="0" indent="0">
              <a:buNone/>
            </a:pP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041264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199" y="332508"/>
            <a:ext cx="11035145" cy="6220691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Как правило, подготовительная часть начинается с упражнений, направленных на развитие внимания. К такого рода упражнениям относятся:</a:t>
            </a:r>
          </a:p>
          <a:p>
            <a:pPr marL="0" indent="0">
              <a:buNone/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•     гимнастика с запаздыванием. Вся группа повторяет за одним из ее участников обычное гимнастическое упражнение, отставая от ведущего на одно движение. Темп упражнения постепенно нарастает;</a:t>
            </a:r>
          </a:p>
          <a:p>
            <a:pPr marL="0" indent="0">
              <a:buNone/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•    передача ритма по кругу. Вслед за одним из участников все члены группы поочередно по кругу повторяют, хлопая в ладоши, заданный ритм;</a:t>
            </a:r>
          </a:p>
          <a:p>
            <a:pPr marL="0" indent="0">
              <a:buNone/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•    передача движения по кругу. Один из участников группы начинает действие с воображаемым предметом таким образом, чтобы это действие можно было продолжить. Сосед продолжает это действие, таким образом, воображаемый предмет обходит весь круг;</a:t>
            </a:r>
          </a:p>
          <a:p>
            <a:pPr marL="0" indent="0">
              <a:buNone/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•    зеркало. Участники группы разбиваются на пары и по очереди повторяют движения своего партнера.</a:t>
            </a:r>
          </a:p>
          <a:p>
            <a:pPr marL="0" indent="0">
              <a:buNone/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Другой вид упражнений направлен главным образом на снятие напряжения и состоит из простейших движений, например, "Я иду по воде" "Я иду по горячему песку", "Спешу на работу", "Возвращаюсь с работы", "Иду к врачу", "Иду на занятие группы" и т.д. Сюда же относятся упражнения по типу "третий лишний", для чего могут использоваться разнообразные подвижные игры.</a:t>
            </a:r>
          </a:p>
          <a:p>
            <a:pPr marL="0" indent="0">
              <a:buNone/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Следующий тип упражнений направлен прежде всего на сокращение эмоциональной дистанции между участниками группы, на развитие сотрудничества и взаимопомощи. Здесь используются упражнения, предусматривающие непосредственный контакт, уменьшение пространственной дистанции - разойтись с партнером на узком мостике; сесть на стул, занятый другим человеком; успокоить обиженного человека; передать чувства по кругу. В последнем упражнении вся группа садится в круг и закрывает глаза. Один из ее участников передает какое-либо чувство своему соседу с помощью прикосновения. А тот, в свою очередь, должен передать это чувство дальше, своему соседу, сохранив его содержание, но выразив его с помощью собственных средств. Таким образом, одно и то же чувство, выраженное с помощью различных движений, прикосновений обходит весь круг. Такого рода упражнения способствуют развитию чувства безопасности у клиентов, доверия, эмоционального принятия друг друга.</a:t>
            </a:r>
          </a:p>
          <a:p>
            <a:pPr marL="0" indent="0">
              <a:buNone/>
            </a:pP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032719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858982"/>
            <a:ext cx="10515600" cy="5317981"/>
          </a:xfrm>
          <a:ln>
            <a:solidFill>
              <a:schemeClr val="accent1"/>
            </a:solidFill>
          </a:ln>
        </p:spPr>
        <p:txBody>
          <a:bodyPr>
            <a:normAutofit fontScale="85000" lnSpcReduction="20000"/>
          </a:bodyPr>
          <a:lstStyle/>
          <a:p>
            <a:pPr algn="just"/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Все перечисленные упражнения составляют подготовительную часть занятия, хотя на более поздних стадиях развития коррекционной группы могут нести и более важную содержательную нагрузку. В начале работы группы подготовительной части может отводиться больше половины времени всего занятия, а иногда и все занятие, поскольку напряжение, тревога, скованность клиента, страх перед неформальными контактами в непривычной ситуации усиливаются и необходимы упражнения, направленные на преодоление именно этих явлений.</a:t>
            </a:r>
          </a:p>
          <a:p>
            <a:r>
              <a:rPr lang="ru-RU" dirty="0"/>
              <a:t>Использование </a:t>
            </a:r>
            <a:r>
              <a:rPr lang="ru-RU" dirty="0" err="1"/>
              <a:t>психогимнастики</a:t>
            </a:r>
            <a:r>
              <a:rPr lang="ru-RU" dirty="0"/>
              <a:t> как самостоятельного метода коррекционной работы было предложено Г. </a:t>
            </a:r>
            <a:r>
              <a:rPr lang="ru-RU" dirty="0" err="1"/>
              <a:t>Юновой</a:t>
            </a:r>
            <a:r>
              <a:rPr lang="ru-RU" dirty="0"/>
              <a:t> в 1979 г. Психогимнастика Г. </a:t>
            </a:r>
            <a:r>
              <a:rPr lang="ru-RU" dirty="0" err="1"/>
              <a:t>Юновой</a:t>
            </a:r>
            <a:r>
              <a:rPr lang="ru-RU" dirty="0"/>
              <a:t> представляла</a:t>
            </a:r>
            <a:br>
              <a:rPr lang="ru-RU" dirty="0"/>
            </a:br>
            <a:r>
              <a:rPr lang="ru-RU" dirty="0"/>
              <a:t>собой модификацию для подростков </a:t>
            </a:r>
            <a:r>
              <a:rPr lang="ru-RU" dirty="0" err="1"/>
              <a:t>психодрамы</a:t>
            </a:r>
            <a:r>
              <a:rPr lang="ru-RU" dirty="0"/>
              <a:t> Д. Морено. По методике Г. </a:t>
            </a:r>
            <a:r>
              <a:rPr lang="ru-RU" dirty="0" err="1"/>
              <a:t>Юновой</a:t>
            </a:r>
            <a:r>
              <a:rPr lang="ru-RU" dirty="0"/>
              <a:t> каждое занятие, включая в себя ритмику, пантомимику, коллективные игры и танцы, состоит из трех фаз:</a:t>
            </a:r>
          </a:p>
          <a:p>
            <a:pPr marL="0" indent="0">
              <a:buNone/>
            </a:pPr>
            <a:r>
              <a:rPr lang="ru-RU" dirty="0"/>
              <a:t>1.   Снятие напряжения. Достигается с помощью различных вариантов бега, ходьбы, имеющих и социометрическое  значение: кого выбрать в напарники, с кем быть в одной команде и т.д.</a:t>
            </a:r>
          </a:p>
          <a:p>
            <a:pPr marL="0" indent="0">
              <a:buNone/>
            </a:pPr>
            <a:r>
              <a:rPr lang="ru-RU" dirty="0"/>
              <a:t>2.  Пантомимическая фаза. На этой фазе членам группы необходимо изобразить </a:t>
            </a:r>
            <a:r>
              <a:rPr lang="ru-RU" dirty="0" err="1"/>
              <a:t>невербально</a:t>
            </a:r>
            <a:r>
              <a:rPr lang="ru-RU" dirty="0"/>
              <a:t> свое поведение в случае, если в окно влезает вор, при боязни наступить в лужу и т.д.</a:t>
            </a:r>
          </a:p>
          <a:p>
            <a:pPr marL="0" indent="0">
              <a:buNone/>
            </a:pPr>
            <a:r>
              <a:rPr lang="ru-RU" dirty="0"/>
              <a:t>3.  Заключительная фаза закрепляет чувство принадлежности к группе, в ней используются различного рода коллективные игры и танцы.</a:t>
            </a:r>
          </a:p>
          <a:p>
            <a:pPr algn="just"/>
            <a:endParaRPr lang="ru-RU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577539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90839"/>
          </a:xfrm>
        </p:spPr>
        <p:txBody>
          <a:bodyPr>
            <a:normAutofit/>
          </a:bodyPr>
          <a:lstStyle/>
          <a:p>
            <a:r>
              <a:rPr lang="ru-RU" sz="2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Методические требования к содержанию лекции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199" y="955964"/>
            <a:ext cx="11062855" cy="5721927"/>
          </a:xfrm>
          <a:ln>
            <a:solidFill>
              <a:schemeClr val="accent1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Содержание лекций и материалы систематизированных обзоров готовятся с учетом целей и задач программы и ряда методических требований. К ним, в частности, относятся: </a:t>
            </a:r>
          </a:p>
          <a:p>
            <a:pPr marL="0" indent="0" algn="just">
              <a:buNone/>
            </a:pP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AutoNum type="arabicPeriod"/>
            </a:pPr>
            <a:r>
              <a:rPr lang="ru-RU" sz="1400" b="1" i="1" u="sng" dirty="0">
                <a:latin typeface="Arial" panose="020B0604020202020204" pitchFamily="34" charset="0"/>
                <a:cs typeface="Arial" panose="020B0604020202020204" pitchFamily="34" charset="0"/>
              </a:rPr>
              <a:t>Новизна информации</a:t>
            </a:r>
            <a:r>
              <a:rPr lang="ru-RU" sz="1400" i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Содержание лекций и систематизированных обзоров включает в себя факты и идеи, которые с большой вероятностью неизвестны участникам тренинга, либо, если сообщаются известные факты и идеи, то новым может быть ракурс их рассмотрения или форма подачи. Критериями, определяющими степень новизны информации, сообщаемой участникам тренинга, может быть степень доступности информации для конкретной группы (информация, полученная из литературных и других источников, доступ к которым затруднен), степень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авторизованности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информации, включаемой в содержание лекций и сис­тематизированных обзоров, количество времени и слож­ность обработки данных, положенных в основу информационных сообщений. </a:t>
            </a:r>
          </a:p>
          <a:p>
            <a:pPr marL="342900" indent="-342900" algn="just">
              <a:buAutoNum type="arabicPeriod"/>
            </a:pP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ru-RU" sz="1400" i="1" dirty="0"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ru-RU" sz="1400" b="1" i="1" u="sng" dirty="0">
                <a:latin typeface="Arial" panose="020B0604020202020204" pitchFamily="34" charset="0"/>
                <a:cs typeface="Arial" panose="020B0604020202020204" pitchFamily="34" charset="0"/>
              </a:rPr>
              <a:t>Представление информации в разных модальностях с иллюстрированием ее в образной, метафорической и юмористической форм</a:t>
            </a:r>
            <a:r>
              <a:rPr lang="ru-RU" sz="1400" i="1" dirty="0">
                <a:latin typeface="Arial" panose="020B0604020202020204" pitchFamily="34" charset="0"/>
                <a:cs typeface="Arial" panose="020B0604020202020204" pitchFamily="34" charset="0"/>
              </a:rPr>
              <a:t>е.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Юмористическая форма подачи информации самым тесным образом связана с вероятностью ее восприятия, юмор всегда маловероятен, и, следовательно, рефлекторно приковывает к себе внимание. Выделяются следующие типы юмористической коммуникации, направленной на решение проблем: </a:t>
            </a:r>
          </a:p>
          <a:p>
            <a:pPr marL="0" indent="0" algn="just">
              <a:buNone/>
            </a:pP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а) анекдоты, шутки, юмористические истории и притчи; </a:t>
            </a:r>
          </a:p>
          <a:p>
            <a:pPr marL="0" indent="0" algn="just">
              <a:buNone/>
            </a:pP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б) юмористические комментарии, неожиданные и удивляющие вопросы и замечания; </a:t>
            </a:r>
          </a:p>
          <a:p>
            <a:pPr marL="0" indent="0" algn="just">
              <a:buNone/>
            </a:pP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в) юмористическое иллюстрирование подвергаемых внутренней цензуре мыслей, чувств и фактов; </a:t>
            </a:r>
          </a:p>
          <a:p>
            <a:pPr marL="0" indent="0" algn="just">
              <a:buNone/>
            </a:pP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г) юмористическое оспаривание убеждении и точек зрения; </a:t>
            </a:r>
          </a:p>
          <a:p>
            <a:pPr marL="0" indent="0" algn="just">
              <a:buNone/>
            </a:pP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д) юмористическое выдвижение объяснений; </a:t>
            </a:r>
          </a:p>
          <a:p>
            <a:pPr marL="0" indent="0" algn="just">
              <a:buNone/>
            </a:pP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е) юмористические фантазии; </a:t>
            </a:r>
          </a:p>
          <a:p>
            <a:pPr marL="0" indent="0" algn="just">
              <a:buNone/>
            </a:pP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ж) юмористическое представление проблем </a:t>
            </a:r>
          </a:p>
          <a:p>
            <a:pPr marL="0" indent="0" algn="just">
              <a:buNone/>
            </a:pP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453219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2672" y="734291"/>
            <a:ext cx="10515600" cy="5539654"/>
          </a:xfrm>
          <a:ln>
            <a:solidFill>
              <a:schemeClr val="accent1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algn="just"/>
            <a:r>
              <a:rPr lang="ru-RU" sz="1400" i="1" dirty="0"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ru-RU" sz="1400" b="1" i="1" u="sng" dirty="0">
                <a:latin typeface="Arial" panose="020B0604020202020204" pitchFamily="34" charset="0"/>
                <a:cs typeface="Arial" panose="020B0604020202020204" pitchFamily="34" charset="0"/>
              </a:rPr>
              <a:t>Адресное представление информации с учетом потреб­ностей группы в целом и отдельных участников</a:t>
            </a:r>
            <a:r>
              <a:rPr lang="ru-RU" sz="1400" i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В этом случае информация обладает большей ценностью в глазах участников, так как кроме удовлетворения потребности в информации, которую И.П. Павлов называл одной из ведущих, у участников группы существуют многообразные потребности, связанные с актуальными для них целями. В связи с этим сообщаемая таким образом информация повышает вероятность достижения участниками тренинга собственных целей и включается в регуляцию деятельности. Кроме того, проектирование лекционных фрагментов с учетом выявленных потребностей обеспечивает эмоциональный характер ее восприятия, проживание, эмоциональную переработку получаемых сведений. </a:t>
            </a:r>
          </a:p>
          <a:p>
            <a:pPr algn="just"/>
            <a:r>
              <a:rPr lang="ru-RU" sz="1400" i="1" dirty="0">
                <a:latin typeface="Arial" panose="020B0604020202020204" pitchFamily="34" charset="0"/>
                <a:cs typeface="Arial" panose="020B0604020202020204" pitchFamily="34" charset="0"/>
              </a:rPr>
              <a:t>4. </a:t>
            </a:r>
            <a:r>
              <a:rPr lang="ru-RU" sz="1400" b="1" i="1" u="sng" dirty="0">
                <a:latin typeface="Arial" panose="020B0604020202020204" pitchFamily="34" charset="0"/>
                <a:cs typeface="Arial" panose="020B0604020202020204" pitchFamily="34" charset="0"/>
              </a:rPr>
              <a:t>Систематизированные обзоры </a:t>
            </a:r>
            <a:endParaRPr lang="ru-RU" sz="14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Систематизированные обзоры представляют собой письменный текст, в котором в компактной форме представлена отвечающая целям и задачам тренинга информация. В систематизированный обзор может быть включена информация, отражающая положение дел в организации, где проходит тренинг, сведения, отражающие психологическую природу феномена, подлежащего изменению в тренинге, описания вариантов использования способов деятельности, организации принятия решений и т.д. В интересах переноса результатов тренинга систематизированные опросы передаются участникам тренинга и они могут воспользоваться их содержанием впоследствии. </a:t>
            </a:r>
          </a:p>
          <a:p>
            <a:pPr algn="just"/>
            <a:r>
              <a:rPr lang="ru-RU" sz="1400" b="1" i="1" u="sng" dirty="0">
                <a:latin typeface="Arial" panose="020B0604020202020204" pitchFamily="34" charset="0"/>
                <a:cs typeface="Arial" panose="020B0604020202020204" pitchFamily="34" charset="0"/>
              </a:rPr>
              <a:t>5. Программированные инструкции </a:t>
            </a:r>
            <a:endParaRPr lang="ru-RU" sz="14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Программированные инструкции содержат группы заданий, относящихся к апробированию полученных в тренинге представлений в умственных действиях, а также дают возможность получения обратной связи о правильности и эффективно­сти принятых решений и предпринятых действий. В начале и в конце инструкции приводятся образцы выполнения заданий и краткие комментарии к ним. Обратная связь в программированных инструкциях может содержаться как в информации о временных стандартах, правильности и точности выполнения отдельного задания, так и по завершении работы со всей сово­купностью задании. Примером программированных инструкций могут служить сборники задании для развития креативности, разработанные К.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Крачфилдом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, задания для тренировки приемов активного слушания. </a:t>
            </a:r>
          </a:p>
          <a:p>
            <a:pPr algn="just"/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09430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63130"/>
          </a:xfrm>
        </p:spPr>
        <p:txBody>
          <a:bodyPr>
            <a:normAutofit/>
          </a:bodyPr>
          <a:lstStyle/>
          <a:p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Рекомендуемая литература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122218"/>
            <a:ext cx="10515600" cy="5054746"/>
          </a:xfrm>
          <a:ln>
            <a:solidFill>
              <a:schemeClr val="accent1"/>
            </a:solidFill>
          </a:ln>
        </p:spPr>
        <p:txBody>
          <a:bodyPr>
            <a:normAutofit fontScale="70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Петровская Л.А. Теоретические и методологические проблемы социально-психологического тренинга. – М.: Изд-во МГУ, 1982. – 168 с. 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Дополнительная литература 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1. Большаков В.Ю. Психотренинг. СПб.: Социально-психологический центр, 1994. – 316с. 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Бакли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 Р., 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Кейпл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 Дж. Теория и практика тренинга. – СПб.: Питер, 2002. – 352 с. 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Ментс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 Морри Эффективный тренинг с помощью ролевых игр. – СПб: Питер, 2001.–208с. 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Петрушин С.В. Психологический тренинг в многочисленной группе. – М.: Академический проект, 2000. – 256 с. 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Психогимнастика в тренинге / Под редакцией Н.Ю. Хрящевой. – СПБ.: Речь, Институт тренинга, 2000. – 256 с. 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Рейс Ф., Смит Б. 500 лучших советов тренеру. – СПб.: Питер, 2001. – 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Торн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 К., 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Маккей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 Д. Тренинг. Настольная книга тренера. – СПб.: Питер, 2001. – 208 с. 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Робер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 М., 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Тильман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 Ф. Психология индивида и группы. – М., 1988. 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5. 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Фопель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 К. Психологические группы: Рабочие материалы для ведущего: Практическое пособие. – М.: Генезис, 2000. – 256 с. 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Ли Д. Практика группового тренинга. – СПб.: Питер, 2001 – 224 с. 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Практикум по СПТ под ред. 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Парыгина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 Б.Д. – СПб., 1990. </a:t>
            </a:r>
          </a:p>
          <a:p>
            <a:pPr marL="514350" indent="-514350">
              <a:buFont typeface="+mj-lt"/>
              <a:buAutoNum type="arabicPeriod"/>
            </a:pPr>
            <a:endParaRPr lang="ru-RU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723882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35420"/>
          </a:xfrm>
        </p:spPr>
        <p:txBody>
          <a:bodyPr>
            <a:normAutofit fontScale="90000"/>
          </a:bodyPr>
          <a:lstStyle/>
          <a:p>
            <a:r>
              <a:rPr lang="ru-RU" dirty="0"/>
              <a:t>ЦЕЛИ ТРЕНИНГА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288473"/>
            <a:ext cx="10515600" cy="5276417"/>
          </a:xfrm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>
            <a:normAutofit/>
          </a:bodyPr>
          <a:lstStyle/>
          <a:p>
            <a:pPr algn="just"/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Эллиот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Аронсон считает, что 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главная цель тренинговых групп —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развитие готовности к исследованию собственно­го поведения, повышение социальной компетентности и откры­тости в межличностных отношениях, обучение сотрудничеству и конструктивному разрешению конфликтов.</a:t>
            </a:r>
          </a:p>
          <a:p>
            <a:pPr algn="just"/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Кьелл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Рудестам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отмечает, что 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цели групповой работы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могут быть самыми разнообразными. Они могут задаваться извне и оп­ределяться потребностями ее участников. В этом плане, в одном случае в качестве цели может выступать вполне определенное желание группы людей улучшить свое самочувствие, а в дру­гом — самореализация.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841485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Задача тренинга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  <a:ln>
            <a:solidFill>
              <a:schemeClr val="accent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Основной задачей тренинга с точки зрения личностного роста является развитие всех подструктур личностного самосознания. А именно: </a:t>
            </a:r>
          </a:p>
          <a:p>
            <a:pPr marL="0" indent="0">
              <a:buNone/>
            </a:pP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когнитивной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— уточнение, конкретизация и расширение системы знаний о себе, своего Я- образа как личности; 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аффективной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— выработка позитивного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самоотношения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, адекватное оценивание своих возможностей и потенциалов; 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поведенческой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— закрепление собственной Я-концепции в конкретных ситуациях взаимодействия и общения, отработка навыков эффективной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саморегуляции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984584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489196" y="185215"/>
            <a:ext cx="7073348" cy="489640"/>
          </a:xfrm>
        </p:spPr>
        <p:txBody>
          <a:bodyPr>
            <a:normAutofit/>
          </a:bodyPr>
          <a:lstStyle/>
          <a:p>
            <a:pPr algn="ctr"/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Технология разработки тренером СПТ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71346" y="866395"/>
            <a:ext cx="4712974" cy="57543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1.Выяснение актуальности проблематики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614393" y="1474822"/>
            <a:ext cx="4031083" cy="50761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2.Выбор целевой группы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900545" y="1960978"/>
            <a:ext cx="5999019" cy="57543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3.Формулирование цепляющей и актуальной темы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367985" y="2548097"/>
            <a:ext cx="4035287" cy="57543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4.Постановка целей, задач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960416" y="3118195"/>
            <a:ext cx="8229602" cy="57543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5.Временные границы (количество встреч и время одной встречи) 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8395855" y="5956735"/>
            <a:ext cx="3588327" cy="57543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10Разработка мониторинга 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2627833" y="3694704"/>
            <a:ext cx="4035287" cy="57543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6.Разработка концепции тренинга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385629" y="4281767"/>
            <a:ext cx="4035287" cy="57543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7.Составление плана тренинга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4192805" y="4822374"/>
            <a:ext cx="6968837" cy="57543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8.Подбор упражнений  или разработка авторского содержания </a:t>
            </a: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5629156" y="5372050"/>
            <a:ext cx="5990280" cy="57543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9.Учет практико-ориентированных рекомендаций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220492" y="430035"/>
            <a:ext cx="4932218" cy="2231380"/>
          </a:xfrm>
          <a:prstGeom prst="rect">
            <a:avLst/>
          </a:prstGeom>
          <a:noFill/>
          <a:ln>
            <a:solidFill>
              <a:schemeClr val="tx1"/>
            </a:solidFill>
            <a:prstDash val="lgDash"/>
          </a:ln>
        </p:spPr>
        <p:txBody>
          <a:bodyPr wrap="square" rtlCol="0">
            <a:spAutoFit/>
          </a:bodyPr>
          <a:lstStyle/>
          <a:p>
            <a:r>
              <a:rPr lang="ru-RU" sz="900" dirty="0">
                <a:latin typeface="Arial" panose="020B0604020202020204" pitchFamily="34" charset="0"/>
                <a:cs typeface="Arial" panose="020B0604020202020204" pitchFamily="34" charset="0"/>
              </a:rPr>
              <a:t>Каждая встреча делится на сессии, продолжительностью 1,5 часа с 10-15 минутными перерывами и одним большим перерывом. </a:t>
            </a:r>
          </a:p>
          <a:p>
            <a:r>
              <a:rPr lang="ru-RU" sz="900" dirty="0">
                <a:latin typeface="Arial" panose="020B0604020202020204" pitchFamily="34" charset="0"/>
                <a:cs typeface="Arial" panose="020B0604020202020204" pitchFamily="34" charset="0"/>
              </a:rPr>
              <a:t>Количество встреч. </a:t>
            </a:r>
          </a:p>
          <a:p>
            <a:r>
              <a:rPr lang="ru-RU" sz="900" dirty="0">
                <a:latin typeface="Arial" panose="020B0604020202020204" pitchFamily="34" charset="0"/>
                <a:cs typeface="Arial" panose="020B0604020202020204" pitchFamily="34" charset="0"/>
              </a:rPr>
              <a:t>Обычно общее количество часов разделяют на 5-7 встреч, отсюда рассчитывается и время одной встречи, обычно оно составляет 6-8 часов. </a:t>
            </a:r>
          </a:p>
          <a:p>
            <a:r>
              <a:rPr lang="ru-RU" sz="900" dirty="0">
                <a:latin typeface="Arial" panose="020B0604020202020204" pitchFamily="34" charset="0"/>
                <a:cs typeface="Arial" panose="020B0604020202020204" pitchFamily="34" charset="0"/>
              </a:rPr>
              <a:t>Периодичность встреч. </a:t>
            </a:r>
          </a:p>
          <a:p>
            <a:r>
              <a:rPr lang="ru-RU" sz="900" dirty="0">
                <a:latin typeface="Arial" panose="020B0604020202020204" pitchFamily="34" charset="0"/>
                <a:cs typeface="Arial" panose="020B0604020202020204" pitchFamily="34" charset="0"/>
              </a:rPr>
              <a:t>1. Интенсивная работа — предполагает 4-5 встреч по 7-8 часов. </a:t>
            </a:r>
          </a:p>
          <a:p>
            <a:r>
              <a:rPr lang="ru-RU" sz="900" dirty="0">
                <a:latin typeface="Arial" panose="020B0604020202020204" pitchFamily="34" charset="0"/>
                <a:cs typeface="Arial" panose="020B0604020202020204" pitchFamily="34" charset="0"/>
              </a:rPr>
              <a:t>2. Менее интенсивная работа — строится из расчета 1 встреча в неделю по 4-5 часов. </a:t>
            </a:r>
          </a:p>
          <a:p>
            <a:r>
              <a:rPr lang="ru-RU" sz="900" dirty="0">
                <a:latin typeface="Arial" panose="020B0604020202020204" pitchFamily="34" charset="0"/>
                <a:cs typeface="Arial" panose="020B0604020202020204" pitchFamily="34" charset="0"/>
              </a:rPr>
              <a:t>3. Марафоны — встречи бывают редкими, но долгими — весь день или круглые сутки с небольшими перерывами для отдыха и сна. Обычно программа включает 3-х </a:t>
            </a:r>
            <a:r>
              <a:rPr lang="ru-RU" sz="900" dirty="0" err="1">
                <a:latin typeface="Arial" panose="020B0604020202020204" pitchFamily="34" charset="0"/>
                <a:cs typeface="Arial" panose="020B0604020202020204" pitchFamily="34" charset="0"/>
              </a:rPr>
              <a:t>дневный</a:t>
            </a:r>
            <a:r>
              <a:rPr lang="ru-RU" sz="900" dirty="0">
                <a:latin typeface="Arial" panose="020B0604020202020204" pitchFamily="34" charset="0"/>
                <a:cs typeface="Arial" panose="020B0604020202020204" pitchFamily="34" charset="0"/>
              </a:rPr>
              <a:t> режим работы; 1-й и 2-й дни по 8-12 часов, 3-й день — 24 часа. </a:t>
            </a:r>
          </a:p>
          <a:p>
            <a:r>
              <a:rPr lang="ru-RU" sz="1000" dirty="0">
                <a:latin typeface="Arial" panose="020B0604020202020204" pitchFamily="34" charset="0"/>
                <a:cs typeface="Arial" panose="020B0604020202020204" pitchFamily="34" charset="0"/>
              </a:rPr>
              <a:t>Марафон — это экстремальный вариант групповой работы, предложенный Фредом </a:t>
            </a:r>
            <a:r>
              <a:rPr lang="ru-RU" sz="1000" dirty="0" err="1">
                <a:latin typeface="Arial" panose="020B0604020202020204" pitchFamily="34" charset="0"/>
                <a:cs typeface="Arial" panose="020B0604020202020204" pitchFamily="34" charset="0"/>
              </a:rPr>
              <a:t>Столлером</a:t>
            </a:r>
            <a:r>
              <a:rPr lang="ru-RU" sz="1000" dirty="0">
                <a:latin typeface="Arial" panose="020B0604020202020204" pitchFamily="34" charset="0"/>
                <a:cs typeface="Arial" panose="020B0604020202020204" pitchFamily="34" charset="0"/>
              </a:rPr>
              <a:t> и Джорджем Бахом, работавшими в психоаналитически ориентированных группах, где экспериментировали с различными нетрадиционными терапевтическим методами. </a:t>
            </a:r>
          </a:p>
        </p:txBody>
      </p:sp>
      <p:cxnSp>
        <p:nvCxnSpPr>
          <p:cNvPr id="14" name="Прямая со стрелкой 13"/>
          <p:cNvCxnSpPr>
            <a:endCxn id="3" idx="2"/>
          </p:cNvCxnSpPr>
          <p:nvPr/>
        </p:nvCxnSpPr>
        <p:spPr>
          <a:xfrm flipV="1">
            <a:off x="9684327" y="2661415"/>
            <a:ext cx="2274" cy="47642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5545873" y="6188760"/>
            <a:ext cx="270738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>
                <a:latin typeface="Arial" panose="020B0604020202020204" pitchFamily="34" charset="0"/>
                <a:cs typeface="Arial" panose="020B0604020202020204" pitchFamily="34" charset="0"/>
              </a:rPr>
              <a:t>Ведение дневников участниками группы</a:t>
            </a:r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 flipH="1">
            <a:off x="8104909" y="6311870"/>
            <a:ext cx="29094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60435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04053" y="722847"/>
            <a:ext cx="4169618" cy="461665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Г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ештальтподход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Ф.Перлз</a:t>
            </a:r>
            <a:r>
              <a:rPr lang="ru-RU" dirty="0"/>
              <a:t>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04054" y="2214772"/>
            <a:ext cx="4169618" cy="369332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Группы транзакционного анализа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04053" y="3494409"/>
            <a:ext cx="4169618" cy="584775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Психодраматический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подход</a:t>
            </a:r>
          </a:p>
          <a:p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Дж.Морено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04054" y="2774509"/>
            <a:ext cx="4169618" cy="584775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Групп аналитический подход </a:t>
            </a:r>
          </a:p>
          <a:p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(Зигмунд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Фоулкс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sz="1400" dirty="0"/>
          </a:p>
        </p:txBody>
      </p:sp>
      <p:sp>
        <p:nvSpPr>
          <p:cNvPr id="9" name="TextBox 8"/>
          <p:cNvSpPr txBox="1"/>
          <p:nvPr/>
        </p:nvSpPr>
        <p:spPr>
          <a:xfrm>
            <a:off x="173500" y="4276590"/>
            <a:ext cx="4215980" cy="369332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Телесно-ориентированный подход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8382000" y="5064231"/>
            <a:ext cx="3624471" cy="369332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Технологический подход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5486400" y="5603782"/>
            <a:ext cx="2761252" cy="369332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Ассоциативный подход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5486400" y="6157780"/>
            <a:ext cx="2761252" cy="369332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Тренерский кубизм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8382000" y="5565747"/>
            <a:ext cx="3704284" cy="369332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Потребительские мосты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8382000" y="6171928"/>
            <a:ext cx="3704283" cy="369332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Спонтанный тренинг</a:t>
            </a:r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173500" y="5491204"/>
            <a:ext cx="4200171" cy="1015663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Поведенческий  подход</a:t>
            </a:r>
          </a:p>
          <a:p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/>
              <a:t>А.Бандура</a:t>
            </a:r>
            <a:r>
              <a:rPr lang="ru-RU" dirty="0"/>
              <a:t>, </a:t>
            </a:r>
            <a:r>
              <a:rPr lang="ru-RU" dirty="0" err="1"/>
              <a:t>Э.Л.Торындайк</a:t>
            </a:r>
            <a:r>
              <a:rPr lang="ru-RU" dirty="0"/>
              <a:t>, </a:t>
            </a:r>
            <a:r>
              <a:rPr lang="ru-RU" dirty="0" err="1"/>
              <a:t>Скинер</a:t>
            </a:r>
            <a:r>
              <a:rPr lang="ru-RU" dirty="0"/>
              <a:t>, Дж. </a:t>
            </a:r>
            <a:r>
              <a:rPr lang="ru-RU" dirty="0" err="1"/>
              <a:t>Роттер</a:t>
            </a:r>
            <a:r>
              <a:rPr lang="ru-RU" dirty="0"/>
              <a:t>, </a:t>
            </a:r>
            <a:r>
              <a:rPr lang="ru-RU" dirty="0" err="1"/>
              <a:t>У.Мишеп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204053" y="1361789"/>
            <a:ext cx="4169618" cy="738664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Психодинамический  подход </a:t>
            </a:r>
          </a:p>
          <a:p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Большаков В.Ю., </a:t>
            </a:r>
            <a:r>
              <a:rPr lang="ru-RU" sz="1200" dirty="0" err="1">
                <a:latin typeface="Arial" panose="020B0604020202020204" pitchFamily="34" charset="0"/>
                <a:cs typeface="Arial" panose="020B0604020202020204" pitchFamily="34" charset="0"/>
              </a:rPr>
              <a:t>Э.Берн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200" dirty="0" err="1"/>
              <a:t>З.Фрейд</a:t>
            </a:r>
            <a:r>
              <a:rPr lang="ru-RU" sz="1200" dirty="0"/>
              <a:t>, Юнг К.Г,</a:t>
            </a:r>
          </a:p>
          <a:p>
            <a:r>
              <a:rPr lang="ru-RU" sz="1200" dirty="0"/>
              <a:t>Адлер, </a:t>
            </a:r>
            <a:r>
              <a:rPr lang="ru-RU" sz="1200" dirty="0" err="1"/>
              <a:t>Хорни</a:t>
            </a:r>
            <a:r>
              <a:rPr lang="ru-RU" sz="1200" dirty="0"/>
              <a:t> К, </a:t>
            </a:r>
            <a:r>
              <a:rPr lang="ru-RU" sz="1200" dirty="0" err="1"/>
              <a:t>Фромм</a:t>
            </a:r>
            <a:r>
              <a:rPr lang="ru-RU" sz="1200" dirty="0"/>
              <a:t> Э.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73500" y="4885456"/>
            <a:ext cx="4215980" cy="369332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Гуманистический подход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К.Роджерс</a:t>
            </a:r>
            <a:endParaRPr lang="ru-RU" sz="1400" dirty="0"/>
          </a:p>
        </p:txBody>
      </p:sp>
      <p:sp>
        <p:nvSpPr>
          <p:cNvPr id="21" name="TextBox 20"/>
          <p:cNvSpPr txBox="1"/>
          <p:nvPr/>
        </p:nvSpPr>
        <p:spPr>
          <a:xfrm>
            <a:off x="5571942" y="4965909"/>
            <a:ext cx="4069623" cy="307777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 rtlCol="0">
            <a:spAutoFit/>
          </a:bodyPr>
          <a:lstStyle/>
          <a:p>
            <a:r>
              <a:rPr lang="ru-RU" sz="1400" i="1" dirty="0">
                <a:latin typeface="Arial" panose="020B0604020202020204" pitchFamily="34" charset="0"/>
                <a:cs typeface="Arial" panose="020B0604020202020204" pitchFamily="34" charset="0"/>
              </a:rPr>
              <a:t>Сидоренко Е.В.</a:t>
            </a:r>
            <a:endParaRPr lang="ru-RU" sz="1400" i="1" dirty="0"/>
          </a:p>
        </p:txBody>
      </p:sp>
      <p:pic>
        <p:nvPicPr>
          <p:cNvPr id="37" name="Рисунок 36"/>
          <p:cNvPicPr/>
          <p:nvPr/>
        </p:nvPicPr>
        <p:blipFill>
          <a:blip r:embed="rId2"/>
          <a:stretch>
            <a:fillRect/>
          </a:stretch>
        </p:blipFill>
        <p:spPr>
          <a:xfrm>
            <a:off x="5558086" y="415991"/>
            <a:ext cx="6448386" cy="4516056"/>
          </a:xfrm>
          <a:prstGeom prst="rect">
            <a:avLst/>
          </a:prstGeom>
        </p:spPr>
      </p:pic>
      <p:sp>
        <p:nvSpPr>
          <p:cNvPr id="38" name="TextBox 37"/>
          <p:cNvSpPr txBox="1"/>
          <p:nvPr/>
        </p:nvSpPr>
        <p:spPr>
          <a:xfrm>
            <a:off x="5525566" y="20838"/>
            <a:ext cx="20920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i="1" dirty="0" err="1">
                <a:latin typeface="Arial" panose="020B0604020202020204" pitchFamily="34" charset="0"/>
                <a:cs typeface="Arial" panose="020B0604020202020204" pitchFamily="34" charset="0"/>
              </a:rPr>
              <a:t>Вачков</a:t>
            </a:r>
            <a:r>
              <a:rPr lang="ru-RU" sz="1400" i="1" dirty="0">
                <a:latin typeface="Arial" panose="020B0604020202020204" pitchFamily="34" charset="0"/>
                <a:cs typeface="Arial" panose="020B0604020202020204" pitchFamily="34" charset="0"/>
              </a:rPr>
              <a:t> И.В.</a:t>
            </a:r>
          </a:p>
        </p:txBody>
      </p:sp>
      <p:cxnSp>
        <p:nvCxnSpPr>
          <p:cNvPr id="43" name="Прямая со стрелкой 42"/>
          <p:cNvCxnSpPr/>
          <p:nvPr/>
        </p:nvCxnSpPr>
        <p:spPr>
          <a:xfrm>
            <a:off x="7107382" y="5248897"/>
            <a:ext cx="127461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 стрелкой 44"/>
          <p:cNvCxnSpPr/>
          <p:nvPr/>
        </p:nvCxnSpPr>
        <p:spPr>
          <a:xfrm>
            <a:off x="7051964" y="5248897"/>
            <a:ext cx="1330036" cy="35488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 стрелкой 46"/>
          <p:cNvCxnSpPr/>
          <p:nvPr/>
        </p:nvCxnSpPr>
        <p:spPr>
          <a:xfrm>
            <a:off x="6996545" y="5269880"/>
            <a:ext cx="1491072" cy="84986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 стрелкой 48"/>
          <p:cNvCxnSpPr/>
          <p:nvPr/>
        </p:nvCxnSpPr>
        <p:spPr>
          <a:xfrm>
            <a:off x="6999155" y="5292704"/>
            <a:ext cx="232918" cy="26397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 стрелкой 50"/>
          <p:cNvCxnSpPr/>
          <p:nvPr/>
        </p:nvCxnSpPr>
        <p:spPr>
          <a:xfrm>
            <a:off x="6907796" y="5251668"/>
            <a:ext cx="365840" cy="86807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Соединительная линия уступом 52"/>
          <p:cNvCxnSpPr/>
          <p:nvPr/>
        </p:nvCxnSpPr>
        <p:spPr>
          <a:xfrm rot="16200000" flipH="1">
            <a:off x="4429155" y="3800062"/>
            <a:ext cx="1948239" cy="858979"/>
          </a:xfrm>
          <a:prstGeom prst="bentConnector3">
            <a:avLst>
              <a:gd name="adj1" fmla="val 114713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Соединительная линия уступом 57"/>
          <p:cNvCxnSpPr>
            <a:endCxn id="38" idx="1"/>
          </p:cNvCxnSpPr>
          <p:nvPr/>
        </p:nvCxnSpPr>
        <p:spPr>
          <a:xfrm rot="5400000" flipH="1" flipV="1">
            <a:off x="5117333" y="187125"/>
            <a:ext cx="420631" cy="395836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Соединительная линия уступом 60"/>
          <p:cNvCxnSpPr/>
          <p:nvPr/>
        </p:nvCxnSpPr>
        <p:spPr>
          <a:xfrm rot="10800000" flipV="1">
            <a:off x="4373670" y="808967"/>
            <a:ext cx="269113" cy="163262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единительная линия 62"/>
          <p:cNvCxnSpPr/>
          <p:nvPr/>
        </p:nvCxnSpPr>
        <p:spPr>
          <a:xfrm>
            <a:off x="4231886" y="1159690"/>
            <a:ext cx="0" cy="2152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единительная линия 66"/>
          <p:cNvCxnSpPr/>
          <p:nvPr/>
        </p:nvCxnSpPr>
        <p:spPr>
          <a:xfrm>
            <a:off x="4190325" y="1999545"/>
            <a:ext cx="0" cy="2152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Прямая соединительная линия 67"/>
          <p:cNvCxnSpPr/>
          <p:nvPr/>
        </p:nvCxnSpPr>
        <p:spPr>
          <a:xfrm>
            <a:off x="4196577" y="2666895"/>
            <a:ext cx="0" cy="2152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Прямая соединительная линия 68"/>
          <p:cNvCxnSpPr/>
          <p:nvPr/>
        </p:nvCxnSpPr>
        <p:spPr>
          <a:xfrm>
            <a:off x="4210432" y="3359284"/>
            <a:ext cx="0" cy="2152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Прямая соединительная линия 69"/>
          <p:cNvCxnSpPr/>
          <p:nvPr/>
        </p:nvCxnSpPr>
        <p:spPr>
          <a:xfrm>
            <a:off x="4251998" y="5269880"/>
            <a:ext cx="0" cy="2152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Прямая соединительная линия 75"/>
          <p:cNvCxnSpPr/>
          <p:nvPr/>
        </p:nvCxnSpPr>
        <p:spPr>
          <a:xfrm>
            <a:off x="4251994" y="4022987"/>
            <a:ext cx="0" cy="2152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Прямая соединительная линия 76"/>
          <p:cNvCxnSpPr/>
          <p:nvPr/>
        </p:nvCxnSpPr>
        <p:spPr>
          <a:xfrm>
            <a:off x="4265848" y="4646420"/>
            <a:ext cx="0" cy="2152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Box 78"/>
          <p:cNvSpPr txBox="1"/>
          <p:nvPr/>
        </p:nvSpPr>
        <p:spPr>
          <a:xfrm>
            <a:off x="216854" y="279982"/>
            <a:ext cx="4441737" cy="461665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Когнитивно-бихевиориальный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подход</a:t>
            </a:r>
            <a:endParaRPr lang="ru-RU" dirty="0"/>
          </a:p>
        </p:txBody>
      </p:sp>
      <p:sp>
        <p:nvSpPr>
          <p:cNvPr id="81" name="Скругленный прямоугольник 80"/>
          <p:cNvSpPr/>
          <p:nvPr/>
        </p:nvSpPr>
        <p:spPr>
          <a:xfrm rot="16200000">
            <a:off x="1970201" y="3308647"/>
            <a:ext cx="5872817" cy="44624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Подходы в проведении тренинга</a:t>
            </a:r>
          </a:p>
        </p:txBody>
      </p:sp>
    </p:spTree>
    <p:extLst>
      <p:ext uri="{BB962C8B-B14F-4D97-AF65-F5344CB8AC3E}">
        <p14:creationId xmlns:p14="http://schemas.microsoft.com/office/powerpoint/2010/main" val="25559230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 rot="16200000">
            <a:off x="2315245" y="3104409"/>
            <a:ext cx="6537226" cy="633695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ВИДЫ ПРОВЕДЕНИЯ ТРЕНИНГА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55057" y="654156"/>
            <a:ext cx="4760094" cy="952560"/>
          </a:xfrm>
          <a:prstGeom prst="roundRect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  <a:prstDash val="dash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1. Группа психолого-педагогической помощи</a:t>
            </a:r>
          </a:p>
          <a:p>
            <a:r>
              <a:rPr lang="ru-RU" sz="1000" u="sng" dirty="0">
                <a:latin typeface="Arial" panose="020B0604020202020204" pitchFamily="34" charset="0"/>
                <a:cs typeface="Arial" panose="020B0604020202020204" pitchFamily="34" charset="0"/>
              </a:rPr>
              <a:t>Формы: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000" i="1" dirty="0">
                <a:latin typeface="Arial" panose="020B0604020202020204" pitchFamily="34" charset="0"/>
                <a:cs typeface="Arial" panose="020B0604020202020204" pitchFamily="34" charset="0"/>
              </a:rPr>
              <a:t>Группа самопомощи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000" i="1" dirty="0">
                <a:latin typeface="Arial" panose="020B0604020202020204" pitchFamily="34" charset="0"/>
                <a:cs typeface="Arial" panose="020B0604020202020204" pitchFamily="34" charset="0"/>
              </a:rPr>
              <a:t>Группа поддержки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000" i="1" dirty="0">
                <a:latin typeface="Arial" panose="020B0604020202020204" pitchFamily="34" charset="0"/>
                <a:cs typeface="Arial" panose="020B0604020202020204" pitchFamily="34" charset="0"/>
              </a:rPr>
              <a:t>Группа личностного роста</a:t>
            </a:r>
            <a:r>
              <a:rPr lang="ru-RU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000" i="1" dirty="0">
                <a:latin typeface="Arial" panose="020B0604020202020204" pitchFamily="34" charset="0"/>
                <a:cs typeface="Arial" panose="020B0604020202020204" pitchFamily="34" charset="0"/>
              </a:rPr>
              <a:t>Психотерапевтическая группа</a:t>
            </a:r>
            <a:endParaRPr lang="ru-RU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36945" y="1780533"/>
            <a:ext cx="4760094" cy="1591525"/>
          </a:xfrm>
          <a:prstGeom prst="roundRect">
            <a:avLst/>
          </a:prstGeom>
          <a:ln>
            <a:solidFill>
              <a:schemeClr val="accent6">
                <a:lumMod val="75000"/>
              </a:schemeClr>
            </a:solidFill>
            <a:prstDash val="dash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b="1" dirty="0"/>
              <a:t>2</a:t>
            </a:r>
            <a:r>
              <a:rPr lang="ru-RU" sz="1000" b="1" dirty="0"/>
              <a:t>. </a:t>
            </a:r>
            <a:r>
              <a:rPr lang="ru-RU" sz="1200" b="1" dirty="0">
                <a:latin typeface="Arial" panose="020B0604020202020204" pitchFamily="34" charset="0"/>
                <a:cs typeface="Arial" panose="020B0604020202020204" pitchFamily="34" charset="0"/>
              </a:rPr>
              <a:t>Психологические тренинги:</a:t>
            </a:r>
          </a:p>
          <a:p>
            <a:r>
              <a:rPr lang="ru-RU" sz="1000" i="1" dirty="0">
                <a:latin typeface="Arial" panose="020B0604020202020204" pitchFamily="34" charset="0"/>
                <a:cs typeface="Arial" panose="020B0604020202020204" pitchFamily="34" charset="0"/>
              </a:rPr>
              <a:t>ПОДВИДЫ: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000" i="1" dirty="0">
                <a:latin typeface="Arial" panose="020B0604020202020204" pitchFamily="34" charset="0"/>
                <a:cs typeface="Arial" panose="020B0604020202020204" pitchFamily="34" charset="0"/>
              </a:rPr>
              <a:t>Тренинг навыков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000" i="1" dirty="0">
                <a:latin typeface="Arial" panose="020B0604020202020204" pitchFamily="34" charset="0"/>
                <a:cs typeface="Arial" panose="020B0604020202020204" pitchFamily="34" charset="0"/>
              </a:rPr>
              <a:t>Тренинг умений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000" i="1" dirty="0">
                <a:latin typeface="Arial" panose="020B0604020202020204" pitchFamily="34" charset="0"/>
                <a:cs typeface="Arial" panose="020B0604020202020204" pitchFamily="34" charset="0"/>
              </a:rPr>
              <a:t>Социально-психологический тренинг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000" i="1" dirty="0">
                <a:latin typeface="Arial" panose="020B0604020202020204" pitchFamily="34" charset="0"/>
                <a:cs typeface="Arial" panose="020B0604020202020204" pitchFamily="34" charset="0"/>
              </a:rPr>
              <a:t>Тренинги формирования команды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000" i="1" dirty="0">
                <a:latin typeface="Arial" panose="020B0604020202020204" pitchFamily="34" charset="0"/>
                <a:cs typeface="Arial" panose="020B0604020202020204" pitchFamily="34" charset="0"/>
              </a:rPr>
              <a:t>Групповой </a:t>
            </a:r>
            <a:r>
              <a:rPr lang="ru-RU" sz="1000" i="1" dirty="0" err="1">
                <a:latin typeface="Arial" panose="020B0604020202020204" pitchFamily="34" charset="0"/>
                <a:cs typeface="Arial" panose="020B0604020202020204" pitchFamily="34" charset="0"/>
              </a:rPr>
              <a:t>коучинг</a:t>
            </a:r>
            <a:endParaRPr lang="ru-RU" sz="10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000" i="1" dirty="0">
                <a:latin typeface="Arial" panose="020B0604020202020204" pitchFamily="34" charset="0"/>
                <a:cs typeface="Arial" panose="020B0604020202020204" pitchFamily="34" charset="0"/>
              </a:rPr>
              <a:t>Системный комплексно-комбинированный тренинг 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000" i="1" dirty="0">
                <a:latin typeface="Arial" panose="020B0604020202020204" pitchFamily="34" charset="0"/>
                <a:cs typeface="Arial" panose="020B0604020202020204" pitchFamily="34" charset="0"/>
              </a:rPr>
              <a:t>Тренинг личностного роста  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83223" y="3431607"/>
            <a:ext cx="4706698" cy="362608"/>
          </a:xfrm>
          <a:prstGeom prst="roundRect">
            <a:avLst/>
          </a:prstGeom>
          <a:ln>
            <a:solidFill>
              <a:schemeClr val="accent6">
                <a:lumMod val="75000"/>
              </a:schemeClr>
            </a:solidFill>
            <a:prstDash val="dash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3. Групповая </a:t>
            </a:r>
            <a:r>
              <a:rPr lang="ru-RU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психокоррекция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280287" y="3904610"/>
            <a:ext cx="4709634" cy="289977"/>
          </a:xfrm>
          <a:prstGeom prst="roundRect">
            <a:avLst/>
          </a:prstGeom>
          <a:ln>
            <a:solidFill>
              <a:schemeClr val="accent6">
                <a:lumMod val="75000"/>
              </a:schemeClr>
            </a:solidFill>
            <a:prstDash val="dash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4. Групповая реабилитация 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68036" y="152644"/>
            <a:ext cx="4184073" cy="369332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solidFill>
                  <a:srgbClr val="FF0000"/>
                </a:solidFill>
              </a:rPr>
              <a:t>КЛАССИФИКАЦИЯ Емельянова Е.В.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305528" y="211643"/>
            <a:ext cx="41840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solidFill>
                  <a:srgbClr val="FF0000"/>
                </a:solidFill>
              </a:rPr>
              <a:t>КЛАССИФИКАЦИЯ </a:t>
            </a:r>
            <a:r>
              <a:rPr lang="ru-RU" dirty="0" err="1">
                <a:solidFill>
                  <a:srgbClr val="FF0000"/>
                </a:solidFill>
              </a:rPr>
              <a:t>Р.Кочунас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6206836" y="908686"/>
            <a:ext cx="5818909" cy="596350"/>
          </a:xfrm>
          <a:prstGeom prst="roundRect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  <a:prstDash val="lgDashDot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1.Группы встреч и  </a:t>
            </a:r>
            <a:r>
              <a:rPr lang="ru-RU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Т-группы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темоцентированные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группы)</a:t>
            </a: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6206836" y="1792353"/>
            <a:ext cx="5818909" cy="596350"/>
          </a:xfrm>
          <a:prstGeom prst="roundRect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  <a:prstDash val="lgDashDot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dirty="0"/>
              <a:t>2.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Группы, ориентированные на решение задач, или группы решения проблем </a:t>
            </a:r>
            <a:r>
              <a:rPr lang="ru-RU" dirty="0"/>
              <a:t>(консультирования)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6206836" y="2547990"/>
            <a:ext cx="5818909" cy="2083240"/>
          </a:xfrm>
          <a:prstGeom prst="roundRect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  <a:prstDash val="lgDashDot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b="1" dirty="0"/>
              <a:t>3. Лечебные группы</a:t>
            </a:r>
          </a:p>
          <a:p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Типы лечебных групп:</a:t>
            </a:r>
          </a:p>
          <a:p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СТАЦИОНАРНЫЕ ГРУППЫ:</a:t>
            </a:r>
          </a:p>
          <a:p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а) группы клиентов, попавших клинику в результате острых изменений психического состояния</a:t>
            </a:r>
          </a:p>
          <a:p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б) группы хронических пациентов (шизофрения, депрессия)</a:t>
            </a:r>
          </a:p>
          <a:p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в) группы персонала и пациентов (клиенты одной палаты) </a:t>
            </a:r>
          </a:p>
          <a:p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АМБУЛАТОРНЫЕ ГРУППЫ: </a:t>
            </a:r>
          </a:p>
          <a:p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а) Межличностные и динамические группы (решение проблем)</a:t>
            </a:r>
          </a:p>
          <a:p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б) Группы изменения поведения и обучения</a:t>
            </a:r>
          </a:p>
          <a:p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в) Группы реабилитации (дневные стационары)</a:t>
            </a: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6206836" y="4886737"/>
            <a:ext cx="5597236" cy="273059"/>
          </a:xfrm>
          <a:prstGeom prst="roundRect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  <a:prstDash val="lgDashDot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4. Группы самопомощи</a:t>
            </a: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6206836" y="5337786"/>
            <a:ext cx="5597236" cy="289184"/>
          </a:xfrm>
          <a:prstGeom prst="roundRect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  <a:prstDash val="lgDashDot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5. Группы поддержки</a:t>
            </a: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6206836" y="5804960"/>
            <a:ext cx="5597236" cy="267101"/>
          </a:xfrm>
          <a:prstGeom prst="roundRect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  <a:prstDash val="lgDashDot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6. Группы психологического просвещения</a:t>
            </a: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6206836" y="6250052"/>
            <a:ext cx="5597236" cy="275439"/>
          </a:xfrm>
          <a:prstGeom prst="roundRect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  <a:prstDash val="lgDashDot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7. Клинические психотерапевтические группы</a:t>
            </a:r>
          </a:p>
        </p:txBody>
      </p:sp>
      <p:cxnSp>
        <p:nvCxnSpPr>
          <p:cNvPr id="23" name="Прямая со стрелкой 22"/>
          <p:cNvCxnSpPr/>
          <p:nvPr/>
        </p:nvCxnSpPr>
        <p:spPr>
          <a:xfrm>
            <a:off x="11526982" y="1537855"/>
            <a:ext cx="0" cy="37407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>
            <a:off x="11526982" y="2388703"/>
            <a:ext cx="0" cy="19819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>
            <a:off x="11526982" y="4631230"/>
            <a:ext cx="0" cy="25550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>
            <a:off x="11526982" y="5159796"/>
            <a:ext cx="0" cy="17799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/>
          <p:nvPr/>
        </p:nvCxnSpPr>
        <p:spPr>
          <a:xfrm>
            <a:off x="11526982" y="5626970"/>
            <a:ext cx="0" cy="17799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/>
          <p:nvPr/>
        </p:nvCxnSpPr>
        <p:spPr>
          <a:xfrm>
            <a:off x="11526982" y="6072061"/>
            <a:ext cx="0" cy="17799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/>
          <p:nvPr/>
        </p:nvCxnSpPr>
        <p:spPr>
          <a:xfrm>
            <a:off x="2401181" y="396309"/>
            <a:ext cx="13855" cy="2957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 стрелкой 38"/>
          <p:cNvCxnSpPr/>
          <p:nvPr/>
        </p:nvCxnSpPr>
        <p:spPr>
          <a:xfrm>
            <a:off x="609601" y="1533501"/>
            <a:ext cx="0" cy="31466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 стрелкой 40"/>
          <p:cNvCxnSpPr/>
          <p:nvPr/>
        </p:nvCxnSpPr>
        <p:spPr>
          <a:xfrm>
            <a:off x="554182" y="3101295"/>
            <a:ext cx="13854" cy="32258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 стрелкой 42"/>
          <p:cNvCxnSpPr/>
          <p:nvPr/>
        </p:nvCxnSpPr>
        <p:spPr>
          <a:xfrm>
            <a:off x="526472" y="3616616"/>
            <a:ext cx="13855" cy="28635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314708" y="4245100"/>
            <a:ext cx="442003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КЛАССИФИКАЦИЯ </a:t>
            </a:r>
            <a:r>
              <a:rPr lang="ru-RU" sz="16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Коттлер</a:t>
            </a:r>
            <a:r>
              <a:rPr lang="ru-RU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Дж., Браун Р. </a:t>
            </a:r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886690" y="4574324"/>
            <a:ext cx="4049835" cy="362608"/>
          </a:xfrm>
          <a:prstGeom prst="roundRect">
            <a:avLst/>
          </a:prstGeom>
          <a:ln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dirty="0"/>
              <a:t>«Группа встреч»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886690" y="5014861"/>
            <a:ext cx="4049835" cy="362608"/>
          </a:xfrm>
          <a:prstGeom prst="roundRect">
            <a:avLst/>
          </a:prstGeom>
          <a:ln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dirty="0"/>
              <a:t>«Тематическая группа»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886690" y="5455398"/>
            <a:ext cx="4037903" cy="362608"/>
          </a:xfrm>
          <a:prstGeom prst="roundRect">
            <a:avLst/>
          </a:prstGeom>
          <a:ln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dirty="0"/>
              <a:t>«Группа консультирования» 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886691" y="5895935"/>
            <a:ext cx="4003456" cy="362608"/>
          </a:xfrm>
          <a:prstGeom prst="roundRect">
            <a:avLst/>
          </a:prstGeom>
          <a:ln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dirty="0"/>
              <a:t>«Психотерапевтическая группа» 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Скругленный прямоугольник 39"/>
          <p:cNvSpPr/>
          <p:nvPr/>
        </p:nvSpPr>
        <p:spPr>
          <a:xfrm>
            <a:off x="886690" y="6327263"/>
            <a:ext cx="4003457" cy="362608"/>
          </a:xfrm>
          <a:prstGeom prst="roundRect">
            <a:avLst/>
          </a:prstGeom>
          <a:ln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dirty="0"/>
              <a:t>«Группа самопомощи и поддержки» 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>
            <a:off x="6206836" y="1011382"/>
            <a:ext cx="0" cy="54971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Соединительная линия уступом 29"/>
          <p:cNvCxnSpPr/>
          <p:nvPr/>
        </p:nvCxnSpPr>
        <p:spPr>
          <a:xfrm rot="10800000" flipV="1">
            <a:off x="6206837" y="494619"/>
            <a:ext cx="1870582" cy="402112"/>
          </a:xfrm>
          <a:prstGeom prst="bentConnector3">
            <a:avLst>
              <a:gd name="adj1" fmla="val 50000"/>
            </a:avLst>
          </a:prstGeom>
          <a:ln>
            <a:prstDash val="lgDashDot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 flipH="1">
            <a:off x="251845" y="651178"/>
            <a:ext cx="25230" cy="3300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Соединительная линия уступом 48"/>
          <p:cNvCxnSpPr>
            <a:stCxn id="12" idx="1"/>
          </p:cNvCxnSpPr>
          <p:nvPr/>
        </p:nvCxnSpPr>
        <p:spPr>
          <a:xfrm rot="10800000" flipV="1">
            <a:off x="254608" y="337309"/>
            <a:ext cx="313429" cy="311837"/>
          </a:xfrm>
          <a:prstGeom prst="bentConnector3">
            <a:avLst>
              <a:gd name="adj1" fmla="val 103044"/>
            </a:avLst>
          </a:prstGeom>
          <a:ln>
            <a:prstDash val="dash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единительная линия 53"/>
          <p:cNvCxnSpPr/>
          <p:nvPr/>
        </p:nvCxnSpPr>
        <p:spPr>
          <a:xfrm flipH="1">
            <a:off x="859942" y="4631230"/>
            <a:ext cx="26747" cy="20210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Соединительная линия уступом 58"/>
          <p:cNvCxnSpPr>
            <a:stCxn id="3" idx="1"/>
          </p:cNvCxnSpPr>
          <p:nvPr/>
        </p:nvCxnSpPr>
        <p:spPr>
          <a:xfrm rot="10800000" flipH="1" flipV="1">
            <a:off x="314708" y="4414377"/>
            <a:ext cx="545234" cy="617116"/>
          </a:xfrm>
          <a:prstGeom prst="bentConnector4">
            <a:avLst>
              <a:gd name="adj1" fmla="val -41927"/>
              <a:gd name="adj2" fmla="val 101881"/>
            </a:avLst>
          </a:prstGeom>
          <a:ln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 стрелкой 65"/>
          <p:cNvCxnSpPr/>
          <p:nvPr/>
        </p:nvCxnSpPr>
        <p:spPr>
          <a:xfrm flipH="1">
            <a:off x="4613564" y="396309"/>
            <a:ext cx="611881" cy="0"/>
          </a:xfrm>
          <a:prstGeom prst="straightConnector1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  <a:headEnd type="diamond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Прямая со стрелкой 67"/>
          <p:cNvCxnSpPr/>
          <p:nvPr/>
        </p:nvCxnSpPr>
        <p:spPr>
          <a:xfrm>
            <a:off x="5942271" y="337309"/>
            <a:ext cx="1830129" cy="0"/>
          </a:xfrm>
          <a:prstGeom prst="straightConnector1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  <a:headEnd type="diamond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Прямая со стрелкой 69"/>
          <p:cNvCxnSpPr/>
          <p:nvPr/>
        </p:nvCxnSpPr>
        <p:spPr>
          <a:xfrm flipH="1">
            <a:off x="4561160" y="4414377"/>
            <a:ext cx="731080" cy="0"/>
          </a:xfrm>
          <a:prstGeom prst="straightConnector1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  <a:headEnd type="diamond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733686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78330" y="35592"/>
            <a:ext cx="10515600" cy="369166"/>
          </a:xfrm>
        </p:spPr>
        <p:txBody>
          <a:bodyPr>
            <a:noAutofit/>
          </a:bodyPr>
          <a:lstStyle/>
          <a:p>
            <a:pPr algn="ctr"/>
            <a:r>
              <a:rPr lang="ru-RU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Технология проведения тренинга 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00731" y="824225"/>
            <a:ext cx="3556867" cy="9558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 algn="ctr">
              <a:buAutoNum type="arabicPeriod"/>
            </a:pPr>
            <a:r>
              <a:rPr lang="ru-RU" b="1" dirty="0"/>
              <a:t>ВВОДНЫЙ </a:t>
            </a:r>
            <a:r>
              <a:rPr lang="ru-RU" dirty="0"/>
              <a:t>эта</a:t>
            </a:r>
          </a:p>
          <a:p>
            <a:pPr algn="ctr"/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(ОРИЕНТИРОВОЧНЫЙ)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41031" y="3255555"/>
            <a:ext cx="3516567" cy="108778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2. </a:t>
            </a:r>
            <a:r>
              <a:rPr lang="ru-RU" b="1" dirty="0"/>
              <a:t>ОСНОВНОЙ</a:t>
            </a:r>
            <a:r>
              <a:rPr lang="ru-RU" dirty="0"/>
              <a:t> этап</a:t>
            </a:r>
          </a:p>
          <a:p>
            <a:pPr algn="ctr"/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(АКТИВИЗАЦИЯ,</a:t>
            </a:r>
          </a:p>
          <a:p>
            <a:pPr algn="ctr"/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 ОВЛАДЕНИЯ</a:t>
            </a:r>
          </a:p>
          <a:p>
            <a:pPr algn="ctr"/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 НОВЫМИ СПОСОБАМИ)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00732" y="5453595"/>
            <a:ext cx="3556867" cy="89178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ru-RU" dirty="0"/>
              <a:t>3. </a:t>
            </a:r>
            <a:r>
              <a:rPr lang="ru-RU" b="1" dirty="0"/>
              <a:t>ЗАКЛЮЧИТЕЛЬНЫЙ</a:t>
            </a:r>
            <a:r>
              <a:rPr lang="ru-RU" dirty="0"/>
              <a:t>  этап</a:t>
            </a:r>
          </a:p>
          <a:p>
            <a:pPr algn="ctr"/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(ОБРАТНАЯ СВЯЗЬ)</a:t>
            </a:r>
          </a:p>
        </p:txBody>
      </p:sp>
      <p:sp>
        <p:nvSpPr>
          <p:cNvPr id="7" name="TextBox 6"/>
          <p:cNvSpPr txBox="1"/>
          <p:nvPr/>
        </p:nvSpPr>
        <p:spPr>
          <a:xfrm rot="16200000">
            <a:off x="2239597" y="3620755"/>
            <a:ext cx="6012825" cy="461665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  <a:prstDash val="lgDash"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УПРАЖНЕНИЯ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7581467" y="859552"/>
            <a:ext cx="4610533" cy="570583"/>
          </a:xfrm>
          <a:prstGeom prst="roundRect">
            <a:avLst/>
          </a:prstGeom>
          <a:noFill/>
          <a:ln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Упражнение-разогревы</a:t>
            </a:r>
          </a:p>
          <a:p>
            <a:pPr lvl="0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(разминки, 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психогимнастика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, энергизатор)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7730836" y="3134726"/>
            <a:ext cx="4406613" cy="381612"/>
          </a:xfrm>
          <a:prstGeom prst="roundRect">
            <a:avLst/>
          </a:prstGeom>
          <a:ln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Основные (тематические) упражнения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7716112" y="3651748"/>
            <a:ext cx="4475888" cy="290200"/>
          </a:xfrm>
          <a:prstGeom prst="roundRect">
            <a:avLst/>
          </a:prstGeom>
          <a:ln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Упражнения-вызовы (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проблематизирующие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6883488" y="6074354"/>
            <a:ext cx="3701385" cy="542058"/>
          </a:xfrm>
          <a:prstGeom prst="roundRect">
            <a:avLst/>
          </a:prstGeom>
          <a:ln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Упражнения на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саморефлексию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3" name="Прямая со стрелкой 12"/>
          <p:cNvCxnSpPr>
            <a:endCxn id="5" idx="0"/>
          </p:cNvCxnSpPr>
          <p:nvPr/>
        </p:nvCxnSpPr>
        <p:spPr>
          <a:xfrm>
            <a:off x="1879164" y="1826184"/>
            <a:ext cx="20151" cy="142937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>
            <a:stCxn id="5" idx="2"/>
            <a:endCxn id="6" idx="0"/>
          </p:cNvCxnSpPr>
          <p:nvPr/>
        </p:nvCxnSpPr>
        <p:spPr>
          <a:xfrm flipH="1">
            <a:off x="1879166" y="4343337"/>
            <a:ext cx="20149" cy="111025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6615084" y="1613137"/>
            <a:ext cx="5522365" cy="369332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chemeClr val="bg1"/>
                </a:solidFill>
              </a:rPr>
              <a:t>МИНИ-ЛЕКЦИЯ</a:t>
            </a: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7706049" y="4062062"/>
            <a:ext cx="4475888" cy="542058"/>
          </a:xfrm>
          <a:prstGeom prst="roundRect">
            <a:avLst/>
          </a:prstGeom>
          <a:ln>
            <a:prstDash val="lg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Упражнения, направленные на получение опыта, соответствующего содержательной цели тренинга. 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7433807" y="2327210"/>
            <a:ext cx="1308566" cy="58477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!!! </a:t>
            </a:r>
            <a:r>
              <a:rPr lang="ru-RU" sz="1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Одно ОСНОВНОЕ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9329306" y="2313865"/>
            <a:ext cx="2662671" cy="52322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Другие ДОПОЛНИТЕЛЬНЫЕ,</a:t>
            </a:r>
          </a:p>
          <a:p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закрепляющие ЗУН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3623623" y="1160122"/>
            <a:ext cx="18111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Индивидуально 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3608531" y="2986148"/>
            <a:ext cx="1811119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Индивидуально</a:t>
            </a:r>
          </a:p>
          <a:p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В парах</a:t>
            </a:r>
          </a:p>
          <a:p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В тройках</a:t>
            </a:r>
          </a:p>
          <a:p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В малых группах</a:t>
            </a:r>
          </a:p>
          <a:p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В группе  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3657598" y="5604005"/>
            <a:ext cx="18111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Индивидуальная</a:t>
            </a:r>
          </a:p>
          <a:p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Групповая 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5512910" y="5216500"/>
            <a:ext cx="6624539" cy="584775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ru-RU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Технологии: РЕФЛЕКСИЯ,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«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Дебрифинг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»/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выдаивание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знаний, «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Фитбэк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», «Катарсис»/эмоциональное очищение</a:t>
            </a:r>
          </a:p>
        </p:txBody>
      </p:sp>
      <p:cxnSp>
        <p:nvCxnSpPr>
          <p:cNvPr id="34" name="Прямая со стрелкой 33"/>
          <p:cNvCxnSpPr>
            <a:stCxn id="21" idx="3"/>
            <a:endCxn id="23" idx="1"/>
          </p:cNvCxnSpPr>
          <p:nvPr/>
        </p:nvCxnSpPr>
        <p:spPr>
          <a:xfrm flipV="1">
            <a:off x="8742373" y="2575475"/>
            <a:ext cx="586933" cy="4412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8" name="Рисунок 37" descr="C:\2012-2013 уч год 151112\фото 2012-2013г\Фото Артек 13\Артек 3-4 день\SAM_4286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5601" y="568102"/>
            <a:ext cx="1059074" cy="734817"/>
          </a:xfrm>
          <a:prstGeom prst="rect">
            <a:avLst/>
          </a:prstGeom>
          <a:noFill/>
          <a:ln>
            <a:noFill/>
          </a:ln>
        </p:spPr>
      </p:pic>
      <p:pic>
        <p:nvPicPr>
          <p:cNvPr id="39" name="Рисунок 38" descr="C:\Users\Зухра\Desktop\Без названия.jp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1992" y="2567779"/>
            <a:ext cx="1494325" cy="948559"/>
          </a:xfrm>
          <a:prstGeom prst="rect">
            <a:avLst/>
          </a:prstGeom>
          <a:noFill/>
          <a:ln>
            <a:noFill/>
          </a:ln>
        </p:spPr>
      </p:pic>
      <p:sp>
        <p:nvSpPr>
          <p:cNvPr id="40" name="TextBox 39"/>
          <p:cNvSpPr txBox="1"/>
          <p:nvPr/>
        </p:nvSpPr>
        <p:spPr>
          <a:xfrm>
            <a:off x="5597130" y="4805949"/>
            <a:ext cx="2076236" cy="30777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ШЕРИНГ/обсуждение  </a:t>
            </a:r>
          </a:p>
        </p:txBody>
      </p:sp>
      <p:cxnSp>
        <p:nvCxnSpPr>
          <p:cNvPr id="43" name="Прямая со стрелкой 42"/>
          <p:cNvCxnSpPr/>
          <p:nvPr/>
        </p:nvCxnSpPr>
        <p:spPr>
          <a:xfrm>
            <a:off x="8730184" y="2619597"/>
            <a:ext cx="596849" cy="14982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 стрелкой 44"/>
          <p:cNvCxnSpPr/>
          <p:nvPr/>
        </p:nvCxnSpPr>
        <p:spPr>
          <a:xfrm flipV="1">
            <a:off x="8792096" y="2426488"/>
            <a:ext cx="534937" cy="1797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8" name="Рисунок 47" descr="C:\Users\Зухра\Desktop\YGE5MsW1ek_1364367972.jp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73" y="822593"/>
            <a:ext cx="715926" cy="959064"/>
          </a:xfrm>
          <a:prstGeom prst="rect">
            <a:avLst/>
          </a:prstGeom>
          <a:noFill/>
          <a:ln>
            <a:noFill/>
          </a:ln>
        </p:spPr>
      </p:pic>
      <p:pic>
        <p:nvPicPr>
          <p:cNvPr id="51" name="Рисунок 50" descr="C:\Users\Зухра\Desktop\YGE5MsW1ek_1364367972.jpg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415" y="3345159"/>
            <a:ext cx="697169" cy="929259"/>
          </a:xfrm>
          <a:prstGeom prst="rect">
            <a:avLst/>
          </a:prstGeom>
          <a:noFill/>
          <a:ln>
            <a:noFill/>
          </a:ln>
        </p:spPr>
      </p:pic>
      <p:pic>
        <p:nvPicPr>
          <p:cNvPr id="58" name="Рисунок 57" descr="C:\Users\Зухра\Desktop\YGE5MsW1ek_1364367972.jpg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274" y="5528800"/>
            <a:ext cx="471726" cy="741378"/>
          </a:xfrm>
          <a:prstGeom prst="rect">
            <a:avLst/>
          </a:prstGeom>
          <a:noFill/>
          <a:ln>
            <a:noFill/>
          </a:ln>
        </p:spPr>
      </p:pic>
      <p:pic>
        <p:nvPicPr>
          <p:cNvPr id="85" name="Рисунок 84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5990" y="3851110"/>
            <a:ext cx="1346329" cy="938691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8153" y="1356110"/>
            <a:ext cx="917226" cy="778363"/>
          </a:xfrm>
          <a:prstGeom prst="rect">
            <a:avLst/>
          </a:prstGeom>
        </p:spPr>
      </p:pic>
      <p:cxnSp>
        <p:nvCxnSpPr>
          <p:cNvPr id="14" name="Прямая соединительная линия 13"/>
          <p:cNvCxnSpPr/>
          <p:nvPr/>
        </p:nvCxnSpPr>
        <p:spPr>
          <a:xfrm flipV="1">
            <a:off x="-20088" y="2120205"/>
            <a:ext cx="12212088" cy="304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flipV="1">
            <a:off x="0" y="5029730"/>
            <a:ext cx="12137449" cy="416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6" name="Picture 2"/>
          <p:cNvPicPr>
            <a:picLocks noChangeAspect="1" noChangeArrowheads="1"/>
          </p:cNvPicPr>
          <p:nvPr/>
        </p:nvPicPr>
        <p:blipFill>
          <a:blip r:embed="rId10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ackgroundRemoval t="10000" b="90000" l="0" r="100000"/>
                    </a14:imgEffect>
                    <a14:imgEffect>
                      <a14:sharpenSoften amount="50000"/>
                    </a14:imgEffect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4613" y="5859845"/>
            <a:ext cx="1078633" cy="9397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3" name="Прямая со стрелкой 52"/>
          <p:cNvCxnSpPr/>
          <p:nvPr/>
        </p:nvCxnSpPr>
        <p:spPr>
          <a:xfrm>
            <a:off x="6566176" y="3499398"/>
            <a:ext cx="10408" cy="32751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6" name="Рисунок 35" descr="200px-For_schools1.jpg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5638153" y="5885784"/>
            <a:ext cx="1217155" cy="8322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02398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80002"/>
          </a:xfrm>
        </p:spPr>
        <p:txBody>
          <a:bodyPr>
            <a:normAutofit/>
          </a:bodyPr>
          <a:lstStyle/>
          <a:p>
            <a:r>
              <a:rPr lang="ru-RU" sz="20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Технология проведения тренинга(</a:t>
            </a:r>
            <a:r>
              <a:rPr lang="ru-RU" sz="2000" dirty="0" err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Шепелева</a:t>
            </a:r>
            <a:r>
              <a:rPr lang="ru-RU" sz="20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Л.Н. с.5) 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99654" y="1174461"/>
            <a:ext cx="10515600" cy="4351338"/>
          </a:xfrm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ru-RU" dirty="0"/>
              <a:t>• 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Первый этап </a:t>
            </a:r>
            <a:r>
              <a:rPr lang="ru-RU" sz="2600" b="1" dirty="0">
                <a:latin typeface="Arial" panose="020B0604020202020204" pitchFamily="34" charset="0"/>
                <a:cs typeface="Arial" panose="020B0604020202020204" pitchFamily="34" charset="0"/>
              </a:rPr>
              <a:t>Организационный 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 – ориентация в специфике тренинга как метода обучения; первичная диагностика ожиданий участников; выявление и коррекция мотивации участников.</a:t>
            </a:r>
          </a:p>
          <a:p>
            <a:pPr marL="0" indent="0" algn="just">
              <a:buNone/>
            </a:pP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• </a:t>
            </a:r>
            <a:r>
              <a:rPr lang="ru-RU" sz="2600" b="1" dirty="0">
                <a:latin typeface="Arial" panose="020B0604020202020204" pitchFamily="34" charset="0"/>
                <a:cs typeface="Arial" panose="020B0604020202020204" pitchFamily="34" charset="0"/>
              </a:rPr>
              <a:t>Второй этап – 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 самоопределение членов группы и определение группой целей своей работы; создание в группе такой атмосферы, которая способствовала бы самопознанию и 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самопроявлению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; дестабилизация стереотипных представлений о себе и мотивах своего поведения; актуализация каждым своей профессионально-педагогической позиции.</a:t>
            </a:r>
          </a:p>
          <a:p>
            <a:pPr marL="0" indent="0" algn="just">
              <a:buNone/>
            </a:pP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• </a:t>
            </a:r>
            <a:r>
              <a:rPr lang="ru-RU" sz="2600" b="1" dirty="0">
                <a:latin typeface="Arial" panose="020B0604020202020204" pitchFamily="34" charset="0"/>
                <a:cs typeface="Arial" panose="020B0604020202020204" pitchFamily="34" charset="0"/>
              </a:rPr>
              <a:t>Третий этап 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 – переосмысление представлений о себе на основе обратной связи, анализа происходящего в группе и рефлексии; расширение сферы осознаваемого в понимании поступков другого; формирование чувствительности к невербальным средствам общения; отработка эффективных средств общения.</a:t>
            </a:r>
          </a:p>
          <a:p>
            <a:pPr marL="0" indent="0" algn="just">
              <a:buNone/>
            </a:pP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• </a:t>
            </a:r>
            <a:r>
              <a:rPr lang="ru-RU" sz="2600" b="1" dirty="0">
                <a:latin typeface="Arial" panose="020B0604020202020204" pitchFamily="34" charset="0"/>
                <a:cs typeface="Arial" panose="020B0604020202020204" pitchFamily="34" charset="0"/>
              </a:rPr>
              <a:t>Четвертый этап – 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 проектирование и конструирование каждым участником эффективных средств общения; отработка индивидуальных стратегий и тактик эффективного педагогического общения.</a:t>
            </a:r>
          </a:p>
          <a:p>
            <a:pPr marL="0" indent="0" algn="just">
              <a:buNone/>
            </a:pP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• </a:t>
            </a:r>
            <a:r>
              <a:rPr lang="ru-RU" sz="2600" b="1" dirty="0">
                <a:latin typeface="Arial" panose="020B0604020202020204" pitchFamily="34" charset="0"/>
                <a:cs typeface="Arial" panose="020B0604020202020204" pitchFamily="34" charset="0"/>
              </a:rPr>
              <a:t>Пятый этап – 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 рефлексия изменений, происшедших в участниках группы за время тренинга; прогнозирование будущих жизненных планов участниками группы.</a:t>
            </a:r>
          </a:p>
          <a:p>
            <a:pPr marL="0" indent="0" algn="just">
              <a:buNone/>
            </a:pP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Каждая встреча обеспечена некоторым набором психотехнических процедур. Однако их применение не является обязательным. Консультант должен чувствовать потребности участников.</a:t>
            </a:r>
          </a:p>
          <a:p>
            <a:pPr algn="just"/>
            <a:endParaRPr lang="ru-RU" sz="2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264727" y="6181589"/>
            <a:ext cx="741218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http://www.litres.ru/pages/biblio_book/?art=585195</a:t>
            </a:r>
          </a:p>
          <a:p>
            <a:r>
              <a:rPr lang="ru-RU" sz="10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Шепелева</a:t>
            </a:r>
            <a:r>
              <a:rPr lang="ru-RU" sz="1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Л.Н.  Программы социально-психологических тренингов»: Питер; Санкт-Петербург; 2011.-68 с.</a:t>
            </a:r>
          </a:p>
        </p:txBody>
      </p:sp>
    </p:spTree>
    <p:extLst>
      <p:ext uri="{BB962C8B-B14F-4D97-AF65-F5344CB8AC3E}">
        <p14:creationId xmlns:p14="http://schemas.microsoft.com/office/powerpoint/2010/main" val="14311097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681</TotalTime>
  <Words>4695</Words>
  <Application>Microsoft Office PowerPoint</Application>
  <PresentationFormat>Широкоэкранный</PresentationFormat>
  <Paragraphs>361</Paragraphs>
  <Slides>27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32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ПОНЯТИЕ «Тренинговые группы» </vt:lpstr>
      <vt:lpstr>ЦЕЛИ ТРЕНИНГА </vt:lpstr>
      <vt:lpstr>Задача тренинга </vt:lpstr>
      <vt:lpstr>Технология разработки тренером СПТ</vt:lpstr>
      <vt:lpstr>Презентация PowerPoint</vt:lpstr>
      <vt:lpstr>Презентация PowerPoint</vt:lpstr>
      <vt:lpstr>Технология проведения тренинга </vt:lpstr>
      <vt:lpstr>Технология проведения тренинга(Шепелева Л.Н. с.5)  </vt:lpstr>
      <vt:lpstr>Особенности упражнений </vt:lpstr>
      <vt:lpstr>Комплектование состава тренинговой группы</vt:lpstr>
      <vt:lpstr>Не рекомендуется включать в группу:  </vt:lpstr>
      <vt:lpstr>Методические рекомендации подбора или разработки упражнений</vt:lpstr>
      <vt:lpstr>Основные принципы поведения ведущего тренинговой группы</vt:lpstr>
      <vt:lpstr>Презентация PowerPoint</vt:lpstr>
      <vt:lpstr>Презентация PowerPoint</vt:lpstr>
      <vt:lpstr>Презентация PowerPoint</vt:lpstr>
      <vt:lpstr>Основные функции ведущего тренинговой группы</vt:lpstr>
      <vt:lpstr>Презентация PowerPoint</vt:lpstr>
      <vt:lpstr>Методы проведения тренинга (Д.Киркпатрик)</vt:lpstr>
      <vt:lpstr>Психогимнастика как метод в тренинге</vt:lpstr>
      <vt:lpstr>Презентация PowerPoint</vt:lpstr>
      <vt:lpstr>Презентация PowerPoint</vt:lpstr>
      <vt:lpstr>Презентация PowerPoint</vt:lpstr>
      <vt:lpstr>Методические требования к содержанию лекции</vt:lpstr>
      <vt:lpstr>Презентация PowerPoint</vt:lpstr>
      <vt:lpstr>Рекомендуемая литература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Зухра</dc:creator>
  <cp:lastModifiedBy>Долорес Нургалиева</cp:lastModifiedBy>
  <cp:revision>169</cp:revision>
  <dcterms:created xsi:type="dcterms:W3CDTF">2016-10-26T13:44:15Z</dcterms:created>
  <dcterms:modified xsi:type="dcterms:W3CDTF">2022-01-27T14:06:29Z</dcterms:modified>
</cp:coreProperties>
</file>